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45"/>
  </p:notesMasterIdLst>
  <p:handoutMasterIdLst>
    <p:handoutMasterId r:id="rId46"/>
  </p:handoutMasterIdLst>
  <p:sldIdLst>
    <p:sldId id="256" r:id="rId3"/>
    <p:sldId id="280" r:id="rId4"/>
    <p:sldId id="257" r:id="rId5"/>
    <p:sldId id="258" r:id="rId6"/>
    <p:sldId id="278" r:id="rId7"/>
    <p:sldId id="276" r:id="rId8"/>
    <p:sldId id="296" r:id="rId9"/>
    <p:sldId id="270" r:id="rId10"/>
    <p:sldId id="268" r:id="rId11"/>
    <p:sldId id="269" r:id="rId12"/>
    <p:sldId id="277" r:id="rId13"/>
    <p:sldId id="299" r:id="rId14"/>
    <p:sldId id="297" r:id="rId15"/>
    <p:sldId id="290" r:id="rId16"/>
    <p:sldId id="263" r:id="rId17"/>
    <p:sldId id="281" r:id="rId18"/>
    <p:sldId id="283" r:id="rId19"/>
    <p:sldId id="259" r:id="rId20"/>
    <p:sldId id="264" r:id="rId21"/>
    <p:sldId id="275" r:id="rId22"/>
    <p:sldId id="265" r:id="rId23"/>
    <p:sldId id="260" r:id="rId24"/>
    <p:sldId id="261" r:id="rId25"/>
    <p:sldId id="298" r:id="rId26"/>
    <p:sldId id="267" r:id="rId27"/>
    <p:sldId id="271" r:id="rId28"/>
    <p:sldId id="273" r:id="rId29"/>
    <p:sldId id="284" r:id="rId30"/>
    <p:sldId id="289" r:id="rId31"/>
    <p:sldId id="282" r:id="rId32"/>
    <p:sldId id="274" r:id="rId33"/>
    <p:sldId id="272" r:id="rId34"/>
    <p:sldId id="292" r:id="rId35"/>
    <p:sldId id="291" r:id="rId36"/>
    <p:sldId id="293" r:id="rId37"/>
    <p:sldId id="294" r:id="rId38"/>
    <p:sldId id="279" r:id="rId39"/>
    <p:sldId id="295" r:id="rId40"/>
    <p:sldId id="262" r:id="rId41"/>
    <p:sldId id="288" r:id="rId42"/>
    <p:sldId id="266" r:id="rId43"/>
    <p:sldId id="28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45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CCDB0D-D222-4BCC-8E92-8DDA6512DFD4}" type="datetimeFigureOut">
              <a:rPr lang="en-US" smtClean="0"/>
              <a:pPr/>
              <a:t>11/9/2011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5E97F6-328A-42B9-B86D-5FD0421F7C5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A8897F-240B-4069-95DE-083C7D6EE3EE}" type="datetimeFigureOut">
              <a:rPr lang="en-US" smtClean="0"/>
              <a:pPr/>
              <a:t>11/9/2011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A0B47-F655-43F4-A623-7D1BB23C16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5D83DB-23F4-420C-BA10-88BC095F168C}" type="slidenum">
              <a:rPr lang="en-US"/>
              <a:pPr/>
              <a:t>29</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960BD-1943-46B7-A751-9FF7C0C1052E}" type="slidenum">
              <a:rPr lang="en-US"/>
              <a:pPr/>
              <a:t>36</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77480-8226-4AE6-A088-1C1AE5DF27F0}" type="slidenum">
              <a:rPr lang="en-US"/>
              <a:pPr/>
              <a:t>38</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74C8D-4100-4A27-930A-B483467B4736}" type="slidenum">
              <a:rPr lang="en-US"/>
              <a:pPr/>
              <a:t>40</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D9312ADB-BCD2-4EDE-A042-F3650445ED17}" type="datetimeFigureOut">
              <a:rPr lang="en-US" smtClean="0"/>
              <a:pPr/>
              <a:t>11/9/2011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3C3FA4C-F966-4F04-87ED-566D7DB20A1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03C3FA4C-F966-4F04-87ED-566D7DB20A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9312ADB-BCD2-4EDE-A042-F3650445ED17}"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9312ADB-BCD2-4EDE-A042-F3650445ED17}"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9312ADB-BCD2-4EDE-A042-F3650445ED17}"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12ADB-BCD2-4EDE-A042-F3650445ED17}"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9312ADB-BCD2-4EDE-A042-F3650445ED17}"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9312ADB-BCD2-4EDE-A042-F3650445ED17}"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312ADB-BCD2-4EDE-A042-F3650445ED17}" type="datetimeFigureOut">
              <a:rPr lang="en-US" smtClean="0"/>
              <a:pPr/>
              <a:t>11/9/2011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12ADB-BCD2-4EDE-A042-F3650445ED17}"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12ADB-BCD2-4EDE-A042-F3650445ED17}" type="datetimeFigureOut">
              <a:rPr lang="en-US" smtClean="0"/>
              <a:pPr/>
              <a:t>11/9/2011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12ADB-BCD2-4EDE-A042-F3650445ED17}" type="datetimeFigureOut">
              <a:rPr lang="en-US" smtClean="0"/>
              <a:pPr/>
              <a:t>11/9/2011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12ADB-BCD2-4EDE-A042-F3650445ED17}" type="datetimeFigureOut">
              <a:rPr lang="en-US" smtClean="0"/>
              <a:pPr/>
              <a:t>11/9/2011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12ADB-BCD2-4EDE-A042-F3650445ED17}"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312ADB-BCD2-4EDE-A042-F3650445ED17}" type="datetimeFigureOut">
              <a:rPr lang="en-US" smtClean="0"/>
              <a:pPr/>
              <a:t>11/9/2011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3FA4C-F966-4F04-87ED-566D7DB20A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12ADB-BCD2-4EDE-A042-F3650445ED17}" type="datetimeFigureOut">
              <a:rPr lang="en-US" smtClean="0"/>
              <a:pPr/>
              <a:t>11/9/2011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3FA4C-F966-4F04-87ED-566D7DB20A1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9312ADB-BCD2-4EDE-A042-F3650445ED17}" type="datetimeFigureOut">
              <a:rPr lang="en-US" smtClean="0"/>
              <a:pPr/>
              <a:t>11/9/2011</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3C3FA4C-F966-4F04-87ED-566D7DB20A1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28600"/>
            <a:ext cx="7772400" cy="3724096"/>
          </a:xfrm>
          <a:prstGeom prst="rect">
            <a:avLst/>
          </a:prstGeom>
          <a:solidFill>
            <a:schemeClr val="accent5">
              <a:lumMod val="60000"/>
              <a:lumOff val="40000"/>
            </a:schemeClr>
          </a:solidFill>
          <a:ln w="263525" cmpd="thickThin">
            <a:solidFill>
              <a:schemeClr val="accent2"/>
            </a:solidFill>
          </a:ln>
        </p:spPr>
        <p:txBody>
          <a:bodyPr wrap="square" rtlCol="0">
            <a:spAutoFit/>
          </a:bodyPr>
          <a:lstStyle/>
          <a:p>
            <a:pPr algn="ctr"/>
            <a:r>
              <a:rPr lang="en-US" sz="48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Chemical Spill Response, Personal Protective Equipment (PPE), and Fire Safety</a:t>
            </a:r>
          </a:p>
          <a:p>
            <a:pPr algn="ctr"/>
            <a:endParaRPr lang="en-US" sz="4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3" name="TextBox 2"/>
          <p:cNvSpPr txBox="1"/>
          <p:nvPr/>
        </p:nvSpPr>
        <p:spPr>
          <a:xfrm>
            <a:off x="2895600" y="4570274"/>
            <a:ext cx="5943600" cy="1754326"/>
          </a:xfrm>
          <a:prstGeom prst="rect">
            <a:avLst/>
          </a:prstGeom>
          <a:noFill/>
          <a:ln w="120650" cmpd="thickThin">
            <a:solidFill>
              <a:schemeClr val="accent2"/>
            </a:solidFill>
          </a:ln>
        </p:spPr>
        <p:txBody>
          <a:bodyPr wrap="square" rtlCol="0">
            <a:spAutoFit/>
          </a:bodyPr>
          <a:lstStyle/>
          <a:p>
            <a:pPr algn="ctr"/>
            <a:r>
              <a:rPr lang="en-US" sz="3600" b="1" dirty="0" smtClean="0"/>
              <a:t>Wesley Kolar, UGA Hazmat Response Coordinator – wkolar@esd.uga.edu</a:t>
            </a:r>
            <a:endParaRPr lang="en-US" sz="3600" b="1" dirty="0"/>
          </a:p>
        </p:txBody>
      </p:sp>
      <p:pic>
        <p:nvPicPr>
          <p:cNvPr id="4" name="Picture 1027" descr="C:\Wes\Web Development\Lab Inspection Training\Resized Pictures\Chem.jpg"/>
          <p:cNvPicPr>
            <a:picLocks noChangeAspect="1" noChangeArrowheads="1"/>
          </p:cNvPicPr>
          <p:nvPr/>
        </p:nvPicPr>
        <p:blipFill>
          <a:blip r:embed="rId2" cstate="print"/>
          <a:srcRect/>
          <a:stretch>
            <a:fillRect/>
          </a:stretch>
        </p:blipFill>
        <p:spPr bwMode="auto">
          <a:xfrm>
            <a:off x="0" y="2667000"/>
            <a:ext cx="3276600" cy="4191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G 2"/>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3" name="Text Box 3"/>
          <p:cNvSpPr txBox="1">
            <a:spLocks noChangeArrowheads="1"/>
          </p:cNvSpPr>
          <p:nvPr/>
        </p:nvSpPr>
        <p:spPr bwMode="auto">
          <a:xfrm>
            <a:off x="228600" y="0"/>
            <a:ext cx="8686800" cy="1200329"/>
          </a:xfrm>
          <a:prstGeom prst="rect">
            <a:avLst/>
          </a:prstGeom>
          <a:noFill/>
          <a:ln w="76200">
            <a:solidFill>
              <a:srgbClr val="FF0000"/>
            </a:solidFill>
            <a:miter lim="800000"/>
            <a:headEnd/>
            <a:tailEnd/>
          </a:ln>
          <a:effectLst/>
        </p:spPr>
        <p:txBody>
          <a:bodyPr wrap="square">
            <a:spAutoFit/>
          </a:bodyPr>
          <a:lstStyle/>
          <a:p>
            <a:pPr algn="ctr">
              <a:spcBef>
                <a:spcPct val="50000"/>
              </a:spcBef>
            </a:pPr>
            <a:r>
              <a:rPr lang="en-US" sz="3600" b="1" dirty="0"/>
              <a:t>Note the presence of specific respirator recommendations.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153400" cy="6155531"/>
          </a:xfrm>
          <a:prstGeom prst="rect">
            <a:avLst/>
          </a:prstGeom>
          <a:noFill/>
          <a:ln w="76200">
            <a:solidFill>
              <a:schemeClr val="bg1"/>
            </a:solidFill>
          </a:ln>
        </p:spPr>
        <p:txBody>
          <a:bodyPr wrap="square" rtlCol="0">
            <a:spAutoFit/>
          </a:bodyPr>
          <a:lstStyle/>
          <a:p>
            <a:pPr algn="ctr"/>
            <a:r>
              <a:rPr lang="en-US" sz="6000" b="1" dirty="0" smtClean="0">
                <a:ln w="19050">
                  <a:solidFill>
                    <a:schemeClr val="bg1"/>
                  </a:solidFill>
                </a:ln>
              </a:rPr>
              <a:t>Additional Sources of Information</a:t>
            </a:r>
          </a:p>
          <a:p>
            <a:endParaRPr lang="en-US" sz="1000" b="1" dirty="0" smtClean="0">
              <a:ln>
                <a:solidFill>
                  <a:schemeClr val="bg1"/>
                </a:solidFill>
              </a:ln>
              <a:solidFill>
                <a:srgbClr val="00B0F0"/>
              </a:solidFill>
            </a:endParaRPr>
          </a:p>
          <a:p>
            <a:pPr marL="342900" indent="-342900">
              <a:buAutoNum type="arabicParenR"/>
            </a:pPr>
            <a:r>
              <a:rPr lang="en-US" sz="4400" b="1" dirty="0" smtClean="0">
                <a:ln>
                  <a:solidFill>
                    <a:schemeClr val="bg1"/>
                  </a:solidFill>
                </a:ln>
                <a:solidFill>
                  <a:srgbClr val="00B0F0"/>
                </a:solidFill>
              </a:rPr>
              <a:t> Chemical manufacturers,</a:t>
            </a:r>
          </a:p>
          <a:p>
            <a:pPr marL="342900" indent="-342900">
              <a:buAutoNum type="arabicParenR"/>
            </a:pPr>
            <a:r>
              <a:rPr lang="en-US" sz="4400" b="1" dirty="0" smtClean="0">
                <a:ln>
                  <a:solidFill>
                    <a:schemeClr val="bg1"/>
                  </a:solidFill>
                </a:ln>
                <a:solidFill>
                  <a:srgbClr val="00B0F0"/>
                </a:solidFill>
              </a:rPr>
              <a:t> Chemical labels,</a:t>
            </a:r>
          </a:p>
          <a:p>
            <a:pPr marL="342900" indent="-342900">
              <a:buAutoNum type="arabicParenR"/>
            </a:pPr>
            <a:r>
              <a:rPr lang="en-US" sz="4400" b="1" dirty="0" smtClean="0">
                <a:ln>
                  <a:solidFill>
                    <a:schemeClr val="bg1"/>
                  </a:solidFill>
                </a:ln>
                <a:solidFill>
                  <a:srgbClr val="00B0F0"/>
                </a:solidFill>
              </a:rPr>
              <a:t> </a:t>
            </a:r>
            <a:r>
              <a:rPr lang="en-US" sz="4400" b="1" dirty="0" err="1" smtClean="0">
                <a:ln>
                  <a:solidFill>
                    <a:schemeClr val="bg1"/>
                  </a:solidFill>
                </a:ln>
                <a:solidFill>
                  <a:srgbClr val="00B0F0"/>
                </a:solidFill>
              </a:rPr>
              <a:t>Chem</a:t>
            </a:r>
            <a:r>
              <a:rPr lang="en-US" sz="4400" b="1" dirty="0" smtClean="0">
                <a:ln>
                  <a:solidFill>
                    <a:schemeClr val="bg1"/>
                  </a:solidFill>
                </a:ln>
                <a:solidFill>
                  <a:srgbClr val="00B0F0"/>
                </a:solidFill>
              </a:rPr>
              <a:t>-trek – (800) 424 – 9300,</a:t>
            </a:r>
          </a:p>
          <a:p>
            <a:pPr marL="342900" indent="-342900">
              <a:buAutoNum type="arabicParenR"/>
            </a:pPr>
            <a:r>
              <a:rPr lang="en-US" sz="4400" b="1" dirty="0" smtClean="0">
                <a:ln>
                  <a:solidFill>
                    <a:schemeClr val="bg1"/>
                  </a:solidFill>
                </a:ln>
                <a:solidFill>
                  <a:srgbClr val="00B0F0"/>
                </a:solidFill>
              </a:rPr>
              <a:t> Poison Control Center               </a:t>
            </a:r>
            <a:br>
              <a:rPr lang="en-US" sz="4400" b="1" dirty="0" smtClean="0">
                <a:ln>
                  <a:solidFill>
                    <a:schemeClr val="bg1"/>
                  </a:solidFill>
                </a:ln>
                <a:solidFill>
                  <a:srgbClr val="00B0F0"/>
                </a:solidFill>
              </a:rPr>
            </a:br>
            <a:r>
              <a:rPr lang="en-US" sz="4400" b="1" dirty="0" smtClean="0">
                <a:ln>
                  <a:solidFill>
                    <a:schemeClr val="bg1"/>
                  </a:solidFill>
                </a:ln>
                <a:solidFill>
                  <a:srgbClr val="00B0F0"/>
                </a:solidFill>
              </a:rPr>
              <a:t>     (800) 222-1222,</a:t>
            </a:r>
          </a:p>
          <a:p>
            <a:pPr marL="342900" indent="-342900">
              <a:buAutoNum type="arabicParenR"/>
            </a:pPr>
            <a:r>
              <a:rPr lang="en-US" sz="4400" b="1" dirty="0" smtClean="0">
                <a:ln>
                  <a:solidFill>
                    <a:schemeClr val="bg1"/>
                  </a:solidFill>
                </a:ln>
                <a:solidFill>
                  <a:srgbClr val="00B0F0"/>
                </a:solidFill>
              </a:rPr>
              <a:t> The Internet.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1838.JPG"/>
          <p:cNvPicPr>
            <a:picLocks noChangeAspect="1"/>
          </p:cNvPicPr>
          <p:nvPr/>
        </p:nvPicPr>
        <p:blipFill>
          <a:blip r:embed="rId2" cstate="print"/>
          <a:stretch>
            <a:fillRect/>
          </a:stretch>
        </p:blipFill>
        <p:spPr>
          <a:xfrm>
            <a:off x="457200" y="0"/>
            <a:ext cx="8305800" cy="5562600"/>
          </a:xfrm>
          <a:prstGeom prst="rect">
            <a:avLst/>
          </a:prstGeom>
        </p:spPr>
      </p:pic>
      <p:sp>
        <p:nvSpPr>
          <p:cNvPr id="6" name="TextBox 5"/>
          <p:cNvSpPr txBox="1"/>
          <p:nvPr/>
        </p:nvSpPr>
        <p:spPr>
          <a:xfrm>
            <a:off x="304800" y="5638800"/>
            <a:ext cx="8305800" cy="1200329"/>
          </a:xfrm>
          <a:prstGeom prst="rect">
            <a:avLst/>
          </a:prstGeom>
          <a:noFill/>
        </p:spPr>
        <p:txBody>
          <a:bodyPr wrap="square" rtlCol="0">
            <a:spAutoFit/>
          </a:bodyPr>
          <a:lstStyle/>
          <a:p>
            <a:r>
              <a:rPr lang="en-US" sz="3600" b="1" dirty="0" smtClean="0"/>
              <a:t>Chemical fume hoods can be employed to help remove hazardous vapors from a lab.</a:t>
            </a:r>
            <a:endParaRPr lang="en-US" sz="36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n.jpg"/>
          <p:cNvPicPr>
            <a:picLocks noChangeAspect="1"/>
          </p:cNvPicPr>
          <p:nvPr/>
        </p:nvPicPr>
        <p:blipFill>
          <a:blip r:embed="rId2" cstate="print"/>
          <a:stretch>
            <a:fillRect/>
          </a:stretch>
        </p:blipFill>
        <p:spPr>
          <a:xfrm>
            <a:off x="0" y="381000"/>
            <a:ext cx="6096000" cy="6096000"/>
          </a:xfrm>
          <a:prstGeom prst="rect">
            <a:avLst/>
          </a:prstGeom>
        </p:spPr>
      </p:pic>
      <p:sp>
        <p:nvSpPr>
          <p:cNvPr id="5" name="TextBox 4"/>
          <p:cNvSpPr txBox="1"/>
          <p:nvPr/>
        </p:nvSpPr>
        <p:spPr>
          <a:xfrm>
            <a:off x="6172200" y="381000"/>
            <a:ext cx="2971800" cy="6247864"/>
          </a:xfrm>
          <a:prstGeom prst="rect">
            <a:avLst/>
          </a:prstGeom>
          <a:noFill/>
        </p:spPr>
        <p:txBody>
          <a:bodyPr wrap="square" rtlCol="0">
            <a:spAutoFit/>
          </a:bodyPr>
          <a:lstStyle/>
          <a:p>
            <a:pPr algn="ctr"/>
            <a:r>
              <a:rPr lang="en-US" sz="4000" b="1" dirty="0" smtClean="0"/>
              <a:t>Intrinsically safe fans with ducting can be use to help dissipate hazardous and flammable vapors.</a:t>
            </a:r>
            <a:endParaRPr lang="en-US" sz="40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p:cNvPicPr>
            <a:picLocks noChangeArrowheads="1"/>
          </p:cNvPicPr>
          <p:nvPr/>
        </p:nvPicPr>
        <p:blipFill>
          <a:blip r:embed="rId2" cstate="print"/>
          <a:srcRect/>
          <a:stretch>
            <a:fillRect/>
          </a:stretch>
        </p:blipFill>
        <p:spPr bwMode="auto">
          <a:xfrm>
            <a:off x="0" y="0"/>
            <a:ext cx="5105400" cy="6858000"/>
          </a:xfrm>
          <a:prstGeom prst="rect">
            <a:avLst/>
          </a:prstGeom>
          <a:noFill/>
          <a:ln w="9525">
            <a:noFill/>
            <a:miter lim="800000"/>
            <a:headEnd/>
            <a:tailEnd/>
          </a:ln>
          <a:effectLst/>
        </p:spPr>
      </p:pic>
      <p:sp>
        <p:nvSpPr>
          <p:cNvPr id="3" name="TextBox 2"/>
          <p:cNvSpPr txBox="1"/>
          <p:nvPr/>
        </p:nvSpPr>
        <p:spPr>
          <a:xfrm>
            <a:off x="5105400" y="305336"/>
            <a:ext cx="3962400" cy="6247864"/>
          </a:xfrm>
          <a:prstGeom prst="rect">
            <a:avLst/>
          </a:prstGeom>
          <a:noFill/>
        </p:spPr>
        <p:txBody>
          <a:bodyPr wrap="square" rtlCol="0">
            <a:spAutoFit/>
          </a:bodyPr>
          <a:lstStyle/>
          <a:p>
            <a:pPr algn="ctr"/>
            <a:r>
              <a:rPr lang="en-US" sz="4000" b="1" dirty="0" smtClean="0"/>
              <a:t>Most laboratory spills are relatively small and well confined.  Cleanup can usually be accomplished with minimal PPE and equipment.</a:t>
            </a:r>
            <a:endParaRPr lang="en-US" sz="4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3000.jpg"/>
          <p:cNvPicPr>
            <a:picLocks noChangeAspect="1"/>
          </p:cNvPicPr>
          <p:nvPr/>
        </p:nvPicPr>
        <p:blipFill>
          <a:blip r:embed="rId2" cstate="print"/>
          <a:stretch>
            <a:fillRect/>
          </a:stretch>
        </p:blipFill>
        <p:spPr>
          <a:xfrm>
            <a:off x="-1" y="0"/>
            <a:ext cx="5715001" cy="6096000"/>
          </a:xfrm>
          <a:prstGeom prst="rect">
            <a:avLst/>
          </a:prstGeom>
        </p:spPr>
      </p:pic>
      <p:sp>
        <p:nvSpPr>
          <p:cNvPr id="3" name="TextBox 2"/>
          <p:cNvSpPr txBox="1"/>
          <p:nvPr/>
        </p:nvSpPr>
        <p:spPr>
          <a:xfrm>
            <a:off x="5638800" y="0"/>
            <a:ext cx="3505200" cy="6863417"/>
          </a:xfrm>
          <a:prstGeom prst="rect">
            <a:avLst/>
          </a:prstGeom>
          <a:noFill/>
        </p:spPr>
        <p:txBody>
          <a:bodyPr wrap="square" rtlCol="0">
            <a:spAutoFit/>
          </a:bodyPr>
          <a:lstStyle/>
          <a:p>
            <a:pPr algn="ctr"/>
            <a:r>
              <a:rPr lang="en-US" sz="4400" b="1" dirty="0" smtClean="0"/>
              <a:t>Respiratory protection should be worn when vapor levels are unknown, or are above permissible exposure limits (PEL).</a:t>
            </a:r>
            <a:endParaRPr lang="en-US" sz="4400" b="1" dirty="0"/>
          </a:p>
        </p:txBody>
      </p:sp>
      <p:sp>
        <p:nvSpPr>
          <p:cNvPr id="4" name="TextBox 3"/>
          <p:cNvSpPr txBox="1"/>
          <p:nvPr/>
        </p:nvSpPr>
        <p:spPr>
          <a:xfrm>
            <a:off x="609600" y="6096000"/>
            <a:ext cx="4114800" cy="523220"/>
          </a:xfrm>
          <a:prstGeom prst="rect">
            <a:avLst/>
          </a:prstGeom>
          <a:noFill/>
        </p:spPr>
        <p:txBody>
          <a:bodyPr wrap="square" rtlCol="0">
            <a:spAutoFit/>
          </a:bodyPr>
          <a:lstStyle/>
          <a:p>
            <a:r>
              <a:rPr lang="en-US" sz="2800" b="1" dirty="0" smtClean="0"/>
              <a:t>Air Purifying Respirator</a:t>
            </a:r>
            <a:endParaRPr lang="en-US"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43600" y="304800"/>
            <a:ext cx="3124200" cy="5632311"/>
          </a:xfrm>
          <a:prstGeom prst="rect">
            <a:avLst/>
          </a:prstGeom>
          <a:noFill/>
        </p:spPr>
        <p:txBody>
          <a:bodyPr wrap="square" rtlCol="0">
            <a:spAutoFit/>
          </a:bodyPr>
          <a:lstStyle/>
          <a:p>
            <a:pPr algn="ctr"/>
            <a:r>
              <a:rPr lang="en-US" sz="4000" b="1" dirty="0" smtClean="0"/>
              <a:t>A VOC meter can be used to determine the level of hazardous vapors that are present in the laboratory.</a:t>
            </a:r>
            <a:endParaRPr lang="en-US" sz="4000" b="1" dirty="0"/>
          </a:p>
        </p:txBody>
      </p:sp>
      <p:pic>
        <p:nvPicPr>
          <p:cNvPr id="4" name="Picture 3" descr="Multirae.jpg"/>
          <p:cNvPicPr>
            <a:picLocks noChangeAspect="1"/>
          </p:cNvPicPr>
          <p:nvPr/>
        </p:nvPicPr>
        <p:blipFill>
          <a:blip r:embed="rId2" cstate="print"/>
          <a:stretch>
            <a:fillRect/>
          </a:stretch>
        </p:blipFill>
        <p:spPr>
          <a:xfrm>
            <a:off x="0" y="0"/>
            <a:ext cx="5838206"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DEHYDE-ODOR_2.jpg"/>
          <p:cNvPicPr>
            <a:picLocks noChangeAspect="1"/>
          </p:cNvPicPr>
          <p:nvPr/>
        </p:nvPicPr>
        <p:blipFill>
          <a:blip r:embed="rId2" cstate="print"/>
          <a:stretch>
            <a:fillRect/>
          </a:stretch>
        </p:blipFill>
        <p:spPr>
          <a:xfrm>
            <a:off x="0" y="0"/>
            <a:ext cx="9144000" cy="5486400"/>
          </a:xfrm>
          <a:prstGeom prst="rect">
            <a:avLst/>
          </a:prstGeom>
        </p:spPr>
      </p:pic>
      <p:sp>
        <p:nvSpPr>
          <p:cNvPr id="3" name="TextBox 2"/>
          <p:cNvSpPr txBox="1"/>
          <p:nvPr/>
        </p:nvSpPr>
        <p:spPr>
          <a:xfrm>
            <a:off x="76200" y="5473005"/>
            <a:ext cx="8915400" cy="1384995"/>
          </a:xfrm>
          <a:prstGeom prst="rect">
            <a:avLst/>
          </a:prstGeom>
          <a:noFill/>
        </p:spPr>
        <p:txBody>
          <a:bodyPr wrap="square" rtlCol="0">
            <a:spAutoFit/>
          </a:bodyPr>
          <a:lstStyle/>
          <a:p>
            <a:r>
              <a:rPr lang="en-US" sz="2800" b="1" dirty="0" smtClean="0"/>
              <a:t>Formaldehyde spills typically produce dangerous levels of vapor.  Respiratory protection must be worn when cleaning up formaldehyde spills.  Use specialized cleanup materials.</a:t>
            </a:r>
            <a:endParaRPr lang="en-US" sz="28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cstate="print"/>
          <a:srcRect/>
          <a:stretch>
            <a:fillRect/>
          </a:stretch>
        </p:blipFill>
        <p:spPr bwMode="auto">
          <a:xfrm>
            <a:off x="0" y="0"/>
            <a:ext cx="5105400" cy="6858000"/>
          </a:xfrm>
          <a:prstGeom prst="rect">
            <a:avLst/>
          </a:prstGeom>
          <a:noFill/>
          <a:ln w="9525">
            <a:noFill/>
            <a:miter lim="800000"/>
            <a:headEnd/>
            <a:tailEnd/>
          </a:ln>
          <a:effectLst/>
        </p:spPr>
      </p:pic>
      <p:sp>
        <p:nvSpPr>
          <p:cNvPr id="3" name="TextBox 2"/>
          <p:cNvSpPr txBox="1"/>
          <p:nvPr/>
        </p:nvSpPr>
        <p:spPr>
          <a:xfrm>
            <a:off x="5181600" y="381000"/>
            <a:ext cx="3810000" cy="6247864"/>
          </a:xfrm>
          <a:prstGeom prst="rect">
            <a:avLst/>
          </a:prstGeom>
          <a:noFill/>
        </p:spPr>
        <p:txBody>
          <a:bodyPr wrap="square" rtlCol="0">
            <a:spAutoFit/>
          </a:bodyPr>
          <a:lstStyle/>
          <a:p>
            <a:pPr algn="ctr"/>
            <a:r>
              <a:rPr lang="en-US" sz="4000" b="1" dirty="0" smtClean="0"/>
              <a:t>Tight fitting respirators require fit testing before use.  Loose fitting hoods employed with PAPRs do not require user fit testing.</a:t>
            </a:r>
            <a:endParaRPr lang="en-US" sz="40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eath Easy PAPR.jpg"/>
          <p:cNvPicPr>
            <a:picLocks noChangeAspect="1"/>
          </p:cNvPicPr>
          <p:nvPr/>
        </p:nvPicPr>
        <p:blipFill>
          <a:blip r:embed="rId2" cstate="print"/>
          <a:stretch>
            <a:fillRect/>
          </a:stretch>
        </p:blipFill>
        <p:spPr>
          <a:xfrm>
            <a:off x="0" y="0"/>
            <a:ext cx="9144000" cy="5257800"/>
          </a:xfrm>
          <a:prstGeom prst="rect">
            <a:avLst/>
          </a:prstGeom>
        </p:spPr>
      </p:pic>
      <p:sp>
        <p:nvSpPr>
          <p:cNvPr id="4" name="TextBox 3"/>
          <p:cNvSpPr txBox="1"/>
          <p:nvPr/>
        </p:nvSpPr>
        <p:spPr>
          <a:xfrm>
            <a:off x="152400" y="5288340"/>
            <a:ext cx="8915400" cy="1569660"/>
          </a:xfrm>
          <a:prstGeom prst="rect">
            <a:avLst/>
          </a:prstGeom>
          <a:noFill/>
        </p:spPr>
        <p:txBody>
          <a:bodyPr wrap="square" rtlCol="0">
            <a:spAutoFit/>
          </a:bodyPr>
          <a:lstStyle/>
          <a:p>
            <a:r>
              <a:rPr lang="en-US" sz="3200" b="1" dirty="0" smtClean="0"/>
              <a:t>Powered air purifying respirators (PAPRs) are more protective than APRs, and do not require fit testing when used with loose fitting hoods.</a:t>
            </a:r>
            <a:endParaRPr lang="en-US" sz="32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b Rat.jpg"/>
          <p:cNvPicPr>
            <a:picLocks noChangeAspect="1"/>
          </p:cNvPicPr>
          <p:nvPr/>
        </p:nvPicPr>
        <p:blipFill>
          <a:blip r:embed="rId2" cstate="print"/>
          <a:stretch>
            <a:fillRect/>
          </a:stretch>
        </p:blipFill>
        <p:spPr>
          <a:xfrm>
            <a:off x="0" y="0"/>
            <a:ext cx="5257800" cy="6858000"/>
          </a:xfrm>
          <a:prstGeom prst="rect">
            <a:avLst/>
          </a:prstGeom>
        </p:spPr>
      </p:pic>
      <p:sp>
        <p:nvSpPr>
          <p:cNvPr id="3" name="Rectangle 2"/>
          <p:cNvSpPr/>
          <p:nvPr/>
        </p:nvSpPr>
        <p:spPr>
          <a:xfrm>
            <a:off x="2057400" y="533400"/>
            <a:ext cx="1143000" cy="457200"/>
          </a:xfrm>
          <a:prstGeom prst="rect">
            <a:avLst/>
          </a:prstGeom>
          <a:solidFill>
            <a:schemeClr val="tx1">
              <a:lumMod val="9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257800" y="0"/>
            <a:ext cx="3733800" cy="6740307"/>
          </a:xfrm>
          <a:prstGeom prst="rect">
            <a:avLst/>
          </a:prstGeom>
          <a:noFill/>
        </p:spPr>
        <p:txBody>
          <a:bodyPr wrap="square" rtlCol="0">
            <a:spAutoFit/>
          </a:bodyPr>
          <a:lstStyle/>
          <a:p>
            <a:pPr algn="ctr"/>
            <a:r>
              <a:rPr lang="en-US" sz="3600" b="1" dirty="0" smtClean="0"/>
              <a:t>The most important thing that you can do in laboratory is to protect yourself and others.  </a:t>
            </a:r>
            <a:r>
              <a:rPr lang="en-US" sz="3600" b="1" u="sng" dirty="0" smtClean="0"/>
              <a:t>Do not attempt to perform a spill cleanup if you are not properly equipped and prepared</a:t>
            </a:r>
            <a:r>
              <a:rPr lang="en-US" sz="3600" b="1" dirty="0" smtClean="0"/>
              <a:t>.</a:t>
            </a:r>
            <a:endParaRPr lang="en-US"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rrowheads="1"/>
          </p:cNvPicPr>
          <p:nvPr/>
        </p:nvPicPr>
        <p:blipFill>
          <a:blip r:embed="rId2" cstate="print"/>
          <a:srcRect/>
          <a:stretch>
            <a:fillRect/>
          </a:stretch>
        </p:blipFill>
        <p:spPr bwMode="auto">
          <a:xfrm>
            <a:off x="0" y="0"/>
            <a:ext cx="9144000" cy="5257800"/>
          </a:xfrm>
          <a:prstGeom prst="rect">
            <a:avLst/>
          </a:prstGeom>
          <a:noFill/>
          <a:ln w="9525">
            <a:noFill/>
            <a:miter lim="800000"/>
            <a:headEnd/>
            <a:tailEnd/>
          </a:ln>
          <a:effectLst/>
        </p:spPr>
      </p:pic>
      <p:sp>
        <p:nvSpPr>
          <p:cNvPr id="3" name="TextBox 2"/>
          <p:cNvSpPr txBox="1"/>
          <p:nvPr/>
        </p:nvSpPr>
        <p:spPr>
          <a:xfrm>
            <a:off x="152400" y="5257800"/>
            <a:ext cx="8839200" cy="1569660"/>
          </a:xfrm>
          <a:prstGeom prst="rect">
            <a:avLst/>
          </a:prstGeom>
          <a:noFill/>
        </p:spPr>
        <p:txBody>
          <a:bodyPr wrap="square" rtlCol="0">
            <a:spAutoFit/>
          </a:bodyPr>
          <a:lstStyle/>
          <a:p>
            <a:r>
              <a:rPr lang="en-US" sz="3200" b="1" dirty="0" smtClean="0"/>
              <a:t>APRs and PAPRs do not provide oxygen and must not be used in oxygen deficient environments such as those commonly found in confined spaces.</a:t>
            </a:r>
            <a:endParaRPr lang="en-US" sz="32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ter-3mfr57.jpg"/>
          <p:cNvPicPr>
            <a:picLocks noChangeAspect="1"/>
          </p:cNvPicPr>
          <p:nvPr/>
        </p:nvPicPr>
        <p:blipFill>
          <a:blip r:embed="rId2" cstate="print"/>
          <a:stretch>
            <a:fillRect/>
          </a:stretch>
        </p:blipFill>
        <p:spPr>
          <a:xfrm>
            <a:off x="1" y="1"/>
            <a:ext cx="5105399" cy="5105399"/>
          </a:xfrm>
          <a:prstGeom prst="rect">
            <a:avLst/>
          </a:prstGeom>
        </p:spPr>
      </p:pic>
      <p:sp>
        <p:nvSpPr>
          <p:cNvPr id="3" name="TextBox 2"/>
          <p:cNvSpPr txBox="1"/>
          <p:nvPr/>
        </p:nvSpPr>
        <p:spPr>
          <a:xfrm>
            <a:off x="5257800" y="76200"/>
            <a:ext cx="3733800" cy="5078313"/>
          </a:xfrm>
          <a:prstGeom prst="rect">
            <a:avLst/>
          </a:prstGeom>
          <a:noFill/>
        </p:spPr>
        <p:txBody>
          <a:bodyPr wrap="square" rtlCol="0">
            <a:spAutoFit/>
          </a:bodyPr>
          <a:lstStyle/>
          <a:p>
            <a:pPr algn="ctr"/>
            <a:r>
              <a:rPr lang="en-US" sz="3600" b="1" dirty="0" smtClean="0"/>
              <a:t>WMD cartridges have HEPA filters and protect the user from organic vapors, acid gases, formaldehyde, and several common WMD agents.</a:t>
            </a:r>
            <a:endParaRPr lang="en-US" sz="3600" b="1" dirty="0"/>
          </a:p>
        </p:txBody>
      </p:sp>
      <p:sp>
        <p:nvSpPr>
          <p:cNvPr id="4" name="TextBox 3"/>
          <p:cNvSpPr txBox="1"/>
          <p:nvPr/>
        </p:nvSpPr>
        <p:spPr>
          <a:xfrm>
            <a:off x="228600" y="5105400"/>
            <a:ext cx="8610600" cy="1754326"/>
          </a:xfrm>
          <a:prstGeom prst="rect">
            <a:avLst/>
          </a:prstGeom>
          <a:noFill/>
        </p:spPr>
        <p:txBody>
          <a:bodyPr wrap="square" rtlCol="0">
            <a:spAutoFit/>
          </a:bodyPr>
          <a:lstStyle/>
          <a:p>
            <a:r>
              <a:rPr lang="en-US" sz="3600" b="1" dirty="0" smtClean="0"/>
              <a:t>In order to obtain the maximum useful lifetime, chemical cartridges should remain capped when not in use.</a:t>
            </a:r>
            <a:endParaRPr lang="en-US" sz="36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ve Chart 1.jpg"/>
          <p:cNvPicPr>
            <a:picLocks noChangeAspect="1"/>
          </p:cNvPicPr>
          <p:nvPr/>
        </p:nvPicPr>
        <p:blipFill>
          <a:blip r:embed="rId2" cstate="print"/>
          <a:stretch>
            <a:fillRect/>
          </a:stretch>
        </p:blipFill>
        <p:spPr>
          <a:xfrm>
            <a:off x="0" y="0"/>
            <a:ext cx="9144000" cy="6019800"/>
          </a:xfrm>
          <a:prstGeom prst="rect">
            <a:avLst/>
          </a:prstGeom>
        </p:spPr>
      </p:pic>
      <p:sp>
        <p:nvSpPr>
          <p:cNvPr id="4" name="Rectangle 3"/>
          <p:cNvSpPr/>
          <p:nvPr/>
        </p:nvSpPr>
        <p:spPr>
          <a:xfrm>
            <a:off x="1828800" y="6172200"/>
            <a:ext cx="5404365" cy="584775"/>
          </a:xfrm>
          <a:prstGeom prst="rect">
            <a:avLst/>
          </a:prstGeom>
          <a:ln w="76200">
            <a:solidFill>
              <a:srgbClr val="FF0000"/>
            </a:solidFill>
          </a:ln>
        </p:spPr>
        <p:txBody>
          <a:bodyPr wrap="none">
            <a:spAutoFit/>
          </a:bodyPr>
          <a:lstStyle/>
          <a:p>
            <a:r>
              <a:rPr lang="en-US" sz="3200" b="1" dirty="0" smtClean="0"/>
              <a:t>http://www.glovenation.com/</a:t>
            </a:r>
            <a:endParaRPr lang="en-US" sz="32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ve Chart 2.jpg"/>
          <p:cNvPicPr>
            <a:picLocks noChangeAspect="1"/>
          </p:cNvPicPr>
          <p:nvPr/>
        </p:nvPicPr>
        <p:blipFill>
          <a:blip r:embed="rId2" cstate="print"/>
          <a:stretch>
            <a:fillRect/>
          </a:stretch>
        </p:blipFill>
        <p:spPr>
          <a:xfrm>
            <a:off x="0" y="0"/>
            <a:ext cx="9143999" cy="67466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pplerZ100suit.jpg"/>
          <p:cNvPicPr>
            <a:picLocks noChangeAspect="1"/>
          </p:cNvPicPr>
          <p:nvPr/>
        </p:nvPicPr>
        <p:blipFill>
          <a:blip r:embed="rId2" cstate="print"/>
          <a:stretch>
            <a:fillRect/>
          </a:stretch>
        </p:blipFill>
        <p:spPr>
          <a:xfrm>
            <a:off x="1" y="0"/>
            <a:ext cx="3124199" cy="4571999"/>
          </a:xfrm>
          <a:prstGeom prst="rect">
            <a:avLst/>
          </a:prstGeom>
        </p:spPr>
      </p:pic>
      <p:pic>
        <p:nvPicPr>
          <p:cNvPr id="5" name="Picture 4" descr="KapplerZ300suit.jpg"/>
          <p:cNvPicPr>
            <a:picLocks noChangeAspect="1"/>
          </p:cNvPicPr>
          <p:nvPr/>
        </p:nvPicPr>
        <p:blipFill>
          <a:blip r:embed="rId3" cstate="print"/>
          <a:stretch>
            <a:fillRect/>
          </a:stretch>
        </p:blipFill>
        <p:spPr>
          <a:xfrm>
            <a:off x="3325761" y="0"/>
            <a:ext cx="2465439" cy="4572000"/>
          </a:xfrm>
          <a:prstGeom prst="rect">
            <a:avLst/>
          </a:prstGeom>
        </p:spPr>
      </p:pic>
      <p:sp>
        <p:nvSpPr>
          <p:cNvPr id="6" name="TextBox 5"/>
          <p:cNvSpPr txBox="1"/>
          <p:nvPr/>
        </p:nvSpPr>
        <p:spPr>
          <a:xfrm>
            <a:off x="152400" y="4719697"/>
            <a:ext cx="8686800" cy="2062103"/>
          </a:xfrm>
          <a:prstGeom prst="rect">
            <a:avLst/>
          </a:prstGeom>
          <a:noFill/>
        </p:spPr>
        <p:txBody>
          <a:bodyPr wrap="square" rtlCol="0">
            <a:spAutoFit/>
          </a:bodyPr>
          <a:lstStyle/>
          <a:p>
            <a:r>
              <a:rPr lang="en-US" sz="3200" b="1" dirty="0" smtClean="0"/>
              <a:t>Chemically resistant suits are available for light, medium and heavy duty.  Medium and heavy duty suits are more expensive and cumbersome to use.  Light duty suits are fine for most laboratory spills.</a:t>
            </a:r>
            <a:endParaRPr lang="en-US" sz="3200" b="1" dirty="0"/>
          </a:p>
        </p:txBody>
      </p:sp>
      <p:pic>
        <p:nvPicPr>
          <p:cNvPr id="7" name="Picture 6" descr="KapplerZ500suit.jpg"/>
          <p:cNvPicPr>
            <a:picLocks noChangeAspect="1"/>
          </p:cNvPicPr>
          <p:nvPr/>
        </p:nvPicPr>
        <p:blipFill>
          <a:blip r:embed="rId4" cstate="print"/>
          <a:stretch>
            <a:fillRect/>
          </a:stretch>
        </p:blipFill>
        <p:spPr>
          <a:xfrm>
            <a:off x="5970494" y="0"/>
            <a:ext cx="3173506" cy="4572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Wes\Web Development\Lab Inspection Training\Resized Pictures\Attack Pac.jpg"/>
          <p:cNvPicPr>
            <a:picLocks noChangeAspect="1" noChangeArrowheads="1"/>
          </p:cNvPicPr>
          <p:nvPr/>
        </p:nvPicPr>
        <p:blipFill>
          <a:blip r:embed="rId2" cstate="print"/>
          <a:srcRect/>
          <a:stretch>
            <a:fillRect/>
          </a:stretch>
        </p:blipFill>
        <p:spPr bwMode="auto">
          <a:xfrm>
            <a:off x="0" y="-9525"/>
            <a:ext cx="9153525" cy="5419725"/>
          </a:xfrm>
          <a:prstGeom prst="rect">
            <a:avLst/>
          </a:prstGeom>
          <a:noFill/>
        </p:spPr>
      </p:pic>
      <p:sp>
        <p:nvSpPr>
          <p:cNvPr id="3" name="TextBox 2"/>
          <p:cNvSpPr txBox="1"/>
          <p:nvPr/>
        </p:nvSpPr>
        <p:spPr>
          <a:xfrm>
            <a:off x="228600" y="5486400"/>
            <a:ext cx="8915400" cy="1200329"/>
          </a:xfrm>
          <a:prstGeom prst="rect">
            <a:avLst/>
          </a:prstGeom>
          <a:noFill/>
        </p:spPr>
        <p:txBody>
          <a:bodyPr wrap="square" rtlCol="0">
            <a:spAutoFit/>
          </a:bodyPr>
          <a:lstStyle/>
          <a:p>
            <a:r>
              <a:rPr lang="en-US" sz="3600" b="1" dirty="0" smtClean="0"/>
              <a:t>Generic spills kits are relatively expensive, and are typically only good for a single use.</a:t>
            </a:r>
            <a:endParaRPr lang="en-US" sz="36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Wes\Web Development\Lab Inspection Training\Resized Pictures\Addional Spill Materials.jpg"/>
          <p:cNvPicPr>
            <a:picLocks noChangeAspect="1" noChangeArrowheads="1"/>
          </p:cNvPicPr>
          <p:nvPr/>
        </p:nvPicPr>
        <p:blipFill>
          <a:blip r:embed="rId2" cstate="print"/>
          <a:srcRect/>
          <a:stretch>
            <a:fillRect/>
          </a:stretch>
        </p:blipFill>
        <p:spPr bwMode="auto">
          <a:xfrm>
            <a:off x="0" y="0"/>
            <a:ext cx="9144000" cy="5562600"/>
          </a:xfrm>
          <a:prstGeom prst="rect">
            <a:avLst/>
          </a:prstGeom>
          <a:noFill/>
        </p:spPr>
      </p:pic>
      <p:sp>
        <p:nvSpPr>
          <p:cNvPr id="3" name="TextBox 2"/>
          <p:cNvSpPr txBox="1"/>
          <p:nvPr/>
        </p:nvSpPr>
        <p:spPr>
          <a:xfrm>
            <a:off x="152400" y="5562600"/>
            <a:ext cx="8839200" cy="1200329"/>
          </a:xfrm>
          <a:prstGeom prst="rect">
            <a:avLst/>
          </a:prstGeom>
          <a:noFill/>
        </p:spPr>
        <p:txBody>
          <a:bodyPr wrap="square" rtlCol="0">
            <a:spAutoFit/>
          </a:bodyPr>
          <a:lstStyle/>
          <a:p>
            <a:r>
              <a:rPr lang="en-US" sz="3600" b="1" dirty="0" smtClean="0"/>
              <a:t>Some spill kits also contain neutralizers and absorbents specifically designed for solvents.</a:t>
            </a:r>
            <a:endParaRPr lang="en-US" sz="36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Wes\Web Development\Lab Inspection Training\Resized Pictures\Spill6.jpg"/>
          <p:cNvPicPr>
            <a:picLocks noChangeAspect="1" noChangeArrowheads="1"/>
          </p:cNvPicPr>
          <p:nvPr/>
        </p:nvPicPr>
        <p:blipFill>
          <a:blip r:embed="rId2" cstate="print"/>
          <a:srcRect/>
          <a:stretch>
            <a:fillRect/>
          </a:stretch>
        </p:blipFill>
        <p:spPr bwMode="auto">
          <a:xfrm>
            <a:off x="0" y="0"/>
            <a:ext cx="9144000" cy="5410200"/>
          </a:xfrm>
          <a:prstGeom prst="rect">
            <a:avLst/>
          </a:prstGeom>
          <a:noFill/>
        </p:spPr>
      </p:pic>
      <p:sp>
        <p:nvSpPr>
          <p:cNvPr id="3" name="TextBox 2"/>
          <p:cNvSpPr txBox="1"/>
          <p:nvPr/>
        </p:nvSpPr>
        <p:spPr>
          <a:xfrm>
            <a:off x="228600" y="5552182"/>
            <a:ext cx="8763000" cy="1077218"/>
          </a:xfrm>
          <a:prstGeom prst="rect">
            <a:avLst/>
          </a:prstGeom>
          <a:noFill/>
        </p:spPr>
        <p:txBody>
          <a:bodyPr wrap="square" rtlCol="0">
            <a:spAutoFit/>
          </a:bodyPr>
          <a:lstStyle/>
          <a:p>
            <a:r>
              <a:rPr lang="en-US" sz="3200" b="1" dirty="0" smtClean="0"/>
              <a:t>Homemade spill kits are much less expensive, and can be tailored to fit the needs of the laboratory.</a:t>
            </a:r>
            <a:endParaRPr lang="en-US" sz="32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Rectangle 1"/>
          <p:cNvSpPr/>
          <p:nvPr/>
        </p:nvSpPr>
        <p:spPr>
          <a:xfrm>
            <a:off x="0" y="59115"/>
            <a:ext cx="9144000" cy="6494085"/>
          </a:xfrm>
          <a:prstGeom prst="rect">
            <a:avLst/>
          </a:prstGeom>
        </p:spPr>
        <p:txBody>
          <a:bodyPr wrap="square">
            <a:spAutoFit/>
          </a:bodyPr>
          <a:lstStyle/>
          <a:p>
            <a:r>
              <a:rPr lang="en-US" sz="3200" b="1" dirty="0" smtClean="0"/>
              <a:t>20 March 2002 | In the early morning hours of Jan. 11, fire broke out in a UC Santa Cruz science building. It took nearly five hours, 60 firefighters and 5,000 gallons of water to quell the blaze. When the smoke cleared, two labs had been completely destroyed — along with years of genetic research — and the building suffered major damage. Initial estimates put the damage at $5 million. Though the cause is still unknown, the fire appears to have started on a lab bench. According to UC Santa Cruz Fire Chief Charles Hernandez, possible culprits include a hot plate that was left on or malfunctioned or flammable liquid that was discarded improperly.</a:t>
            </a:r>
            <a:endParaRPr lang="en-US" sz="3200" b="1" dirty="0"/>
          </a:p>
        </p:txBody>
      </p:sp>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76400"/>
            <a:ext cx="8610600" cy="4893647"/>
          </a:xfrm>
          <a:prstGeom prst="rect">
            <a:avLst/>
          </a:prstGeom>
        </p:spPr>
        <p:txBody>
          <a:bodyPr wrap="square">
            <a:spAutoFit/>
          </a:bodyPr>
          <a:lstStyle/>
          <a:p>
            <a:r>
              <a:rPr lang="en-US" sz="2400" b="1" dirty="0" smtClean="0"/>
              <a:t>On January 15, 2001, a fire occurred in a Chemistry Building laboratory.  A 4-liter bottle of flammable liquid broke inside a fume hood, emptying its contents into the hood and onto the floor. Several hot plates were located inside the hood and ignited the flammable liquid. A researcher was unable to extinguish the fire with two portable fire extinguishers and quickly exited the laboratory. 9-911 was called.</a:t>
            </a:r>
            <a:br>
              <a:rPr lang="en-US" sz="2400" b="1" dirty="0" smtClean="0"/>
            </a:br>
            <a:endParaRPr lang="en-US" sz="2400" b="1" dirty="0" smtClean="0"/>
          </a:p>
          <a:p>
            <a:r>
              <a:rPr lang="en-US" sz="2400" b="1" dirty="0" smtClean="0"/>
              <a:t>Other bottles of flammable materials soon broke, providing more fuel and allowing the fire to intensify. Soon after, a small explosion occurred when flammable materials stored in the cabinet underneath the hood became involved in the fire. The Lubbock Fire Department soon arrived and extinguished the fire.</a:t>
            </a:r>
            <a:endParaRPr lang="en-US" sz="2400" b="1" dirty="0"/>
          </a:p>
        </p:txBody>
      </p:sp>
      <p:sp>
        <p:nvSpPr>
          <p:cNvPr id="3" name="TextBox 2"/>
          <p:cNvSpPr txBox="1"/>
          <p:nvPr/>
        </p:nvSpPr>
        <p:spPr>
          <a:xfrm>
            <a:off x="457200" y="152400"/>
            <a:ext cx="8001000" cy="1323439"/>
          </a:xfrm>
          <a:prstGeom prst="rect">
            <a:avLst/>
          </a:prstGeom>
          <a:noFill/>
        </p:spPr>
        <p:txBody>
          <a:bodyPr wrap="square" rtlCol="0">
            <a:spAutoFit/>
          </a:bodyPr>
          <a:lstStyle/>
          <a:p>
            <a:pPr algn="ctr"/>
            <a:r>
              <a:rPr lang="en-US" sz="4000" b="1" dirty="0" smtClean="0">
                <a:solidFill>
                  <a:schemeClr val="bg1"/>
                </a:solidFill>
              </a:rPr>
              <a:t>Texas Tech Laboratory Fire – “One of </a:t>
            </a:r>
            <a:r>
              <a:rPr lang="en-US" sz="4000" b="1" u="sng" dirty="0" smtClean="0">
                <a:solidFill>
                  <a:schemeClr val="bg1"/>
                </a:solidFill>
              </a:rPr>
              <a:t>Many</a:t>
            </a:r>
            <a:r>
              <a:rPr lang="en-US" sz="4000" b="1" dirty="0" smtClean="0">
                <a:solidFill>
                  <a:schemeClr val="bg1"/>
                </a:solidFill>
              </a:rPr>
              <a:t> Such Laboratory Incidents”</a:t>
            </a:r>
            <a:endParaRPr lang="en-US" sz="40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534400" cy="6647974"/>
          </a:xfrm>
          <a:prstGeom prst="rect">
            <a:avLst/>
          </a:prstGeom>
          <a:noFill/>
          <a:ln w="76200">
            <a:solidFill>
              <a:schemeClr val="bg1"/>
            </a:solidFill>
          </a:ln>
        </p:spPr>
        <p:txBody>
          <a:bodyPr wrap="square" rtlCol="0">
            <a:spAutoFit/>
          </a:bodyPr>
          <a:lstStyle/>
          <a:p>
            <a:pPr algn="ctr"/>
            <a:r>
              <a:rPr lang="en-US" sz="6600" b="1" dirty="0" smtClean="0">
                <a:ln w="28575">
                  <a:solidFill>
                    <a:schemeClr val="bg1"/>
                  </a:solidFill>
                </a:ln>
              </a:rPr>
              <a:t>Be Prepared</a:t>
            </a:r>
            <a:endParaRPr lang="en-US" sz="1000" b="1" dirty="0" smtClean="0">
              <a:ln>
                <a:solidFill>
                  <a:schemeClr val="bg1"/>
                </a:solidFill>
              </a:ln>
              <a:solidFill>
                <a:schemeClr val="accent3">
                  <a:lumMod val="50000"/>
                </a:schemeClr>
              </a:solidFill>
            </a:endParaRPr>
          </a:p>
          <a:p>
            <a:pPr marL="342900" indent="-342900">
              <a:buAutoNum type="arabicParenR"/>
            </a:pPr>
            <a:r>
              <a:rPr lang="en-US" sz="3600" b="1" dirty="0" smtClean="0">
                <a:ln>
                  <a:solidFill>
                    <a:schemeClr val="bg1"/>
                  </a:solidFill>
                </a:ln>
                <a:solidFill>
                  <a:srgbClr val="00B0F0"/>
                </a:solidFill>
              </a:rPr>
              <a:t> Keep Material Data Safety Sheets </a:t>
            </a:r>
            <a:br>
              <a:rPr lang="en-US" sz="3600" b="1" dirty="0" smtClean="0">
                <a:ln>
                  <a:solidFill>
                    <a:schemeClr val="bg1"/>
                  </a:solidFill>
                </a:ln>
                <a:solidFill>
                  <a:srgbClr val="00B0F0"/>
                </a:solidFill>
              </a:rPr>
            </a:br>
            <a:r>
              <a:rPr lang="en-US" sz="3600" b="1" dirty="0" smtClean="0">
                <a:ln>
                  <a:solidFill>
                    <a:schemeClr val="bg1"/>
                  </a:solidFill>
                </a:ln>
                <a:solidFill>
                  <a:srgbClr val="00B0F0"/>
                </a:solidFill>
              </a:rPr>
              <a:t>     (MSDS) outside of laboratory,</a:t>
            </a:r>
            <a:endParaRPr lang="en-US" sz="1000" b="1" dirty="0" smtClean="0">
              <a:ln>
                <a:solidFill>
                  <a:schemeClr val="bg1"/>
                </a:solidFill>
              </a:ln>
              <a:solidFill>
                <a:srgbClr val="00B0F0"/>
              </a:solidFill>
            </a:endParaRPr>
          </a:p>
          <a:p>
            <a:pPr marL="342900" indent="-342900"/>
            <a:r>
              <a:rPr lang="en-US" sz="3600" b="1" dirty="0" smtClean="0">
                <a:ln>
                  <a:solidFill>
                    <a:schemeClr val="bg1"/>
                  </a:solidFill>
                </a:ln>
                <a:solidFill>
                  <a:srgbClr val="00B0F0"/>
                </a:solidFill>
              </a:rPr>
              <a:t>2) Keep spill response materials in </a:t>
            </a:r>
            <a:br>
              <a:rPr lang="en-US" sz="3600" b="1" dirty="0" smtClean="0">
                <a:ln>
                  <a:solidFill>
                    <a:schemeClr val="bg1"/>
                  </a:solidFill>
                </a:ln>
                <a:solidFill>
                  <a:srgbClr val="00B0F0"/>
                </a:solidFill>
              </a:rPr>
            </a:br>
            <a:r>
              <a:rPr lang="en-US" sz="3600" b="1" dirty="0" smtClean="0">
                <a:ln>
                  <a:solidFill>
                    <a:schemeClr val="bg1"/>
                  </a:solidFill>
                </a:ln>
                <a:solidFill>
                  <a:srgbClr val="00B0F0"/>
                </a:solidFill>
              </a:rPr>
              <a:t>     the laboratory,</a:t>
            </a:r>
            <a:endParaRPr lang="en-US" sz="1000" b="1" dirty="0" smtClean="0">
              <a:ln>
                <a:solidFill>
                  <a:schemeClr val="bg1"/>
                </a:solidFill>
              </a:ln>
              <a:solidFill>
                <a:srgbClr val="00B0F0"/>
              </a:solidFill>
            </a:endParaRPr>
          </a:p>
          <a:p>
            <a:pPr marL="342900" indent="-342900"/>
            <a:r>
              <a:rPr lang="en-US" sz="3600" b="1" dirty="0" smtClean="0">
                <a:ln>
                  <a:solidFill>
                    <a:schemeClr val="bg1"/>
                  </a:solidFill>
                </a:ln>
                <a:solidFill>
                  <a:srgbClr val="00B0F0"/>
                </a:solidFill>
              </a:rPr>
              <a:t>3) Know the hazards of all </a:t>
            </a:r>
            <a:br>
              <a:rPr lang="en-US" sz="3600" b="1" dirty="0" smtClean="0">
                <a:ln>
                  <a:solidFill>
                    <a:schemeClr val="bg1"/>
                  </a:solidFill>
                </a:ln>
                <a:solidFill>
                  <a:srgbClr val="00B0F0"/>
                </a:solidFill>
              </a:rPr>
            </a:br>
            <a:r>
              <a:rPr lang="en-US" sz="3600" b="1" dirty="0" smtClean="0">
                <a:ln>
                  <a:solidFill>
                    <a:schemeClr val="bg1"/>
                  </a:solidFill>
                </a:ln>
                <a:solidFill>
                  <a:srgbClr val="00B0F0"/>
                </a:solidFill>
              </a:rPr>
              <a:t>     materials that you work with,</a:t>
            </a:r>
            <a:endParaRPr lang="en-US" sz="1000" b="1" dirty="0" smtClean="0">
              <a:ln>
                <a:solidFill>
                  <a:schemeClr val="bg1"/>
                </a:solidFill>
              </a:ln>
              <a:solidFill>
                <a:srgbClr val="00B0F0"/>
              </a:solidFill>
            </a:endParaRPr>
          </a:p>
          <a:p>
            <a:pPr marL="342900" indent="-342900"/>
            <a:r>
              <a:rPr lang="en-US" sz="3600" b="1" dirty="0" smtClean="0">
                <a:ln>
                  <a:solidFill>
                    <a:schemeClr val="bg1"/>
                  </a:solidFill>
                </a:ln>
                <a:solidFill>
                  <a:srgbClr val="00B0F0"/>
                </a:solidFill>
              </a:rPr>
              <a:t>4) Know the location of safety </a:t>
            </a:r>
            <a:br>
              <a:rPr lang="en-US" sz="3600" b="1" dirty="0" smtClean="0">
                <a:ln>
                  <a:solidFill>
                    <a:schemeClr val="bg1"/>
                  </a:solidFill>
                </a:ln>
                <a:solidFill>
                  <a:srgbClr val="00B0F0"/>
                </a:solidFill>
              </a:rPr>
            </a:br>
            <a:r>
              <a:rPr lang="en-US" sz="3600" b="1" dirty="0" smtClean="0">
                <a:ln>
                  <a:solidFill>
                    <a:schemeClr val="bg1"/>
                  </a:solidFill>
                </a:ln>
                <a:solidFill>
                  <a:srgbClr val="00B0F0"/>
                </a:solidFill>
              </a:rPr>
              <a:t>     showers and eye washes,</a:t>
            </a:r>
          </a:p>
          <a:p>
            <a:pPr marL="342900" indent="-342900"/>
            <a:r>
              <a:rPr lang="en-US" sz="3600" b="1" dirty="0" smtClean="0">
                <a:ln>
                  <a:solidFill>
                    <a:schemeClr val="bg1"/>
                  </a:solidFill>
                </a:ln>
                <a:solidFill>
                  <a:srgbClr val="00B0F0"/>
                </a:solidFill>
              </a:rPr>
              <a:t>5) Develop and know spill response </a:t>
            </a:r>
            <a:br>
              <a:rPr lang="en-US" sz="3600" b="1" dirty="0" smtClean="0">
                <a:ln>
                  <a:solidFill>
                    <a:schemeClr val="bg1"/>
                  </a:solidFill>
                </a:ln>
                <a:solidFill>
                  <a:srgbClr val="00B0F0"/>
                </a:solidFill>
              </a:rPr>
            </a:br>
            <a:r>
              <a:rPr lang="en-US" sz="3600" b="1" dirty="0" smtClean="0">
                <a:ln>
                  <a:solidFill>
                    <a:schemeClr val="bg1"/>
                  </a:solidFill>
                </a:ln>
                <a:solidFill>
                  <a:srgbClr val="00B0F0"/>
                </a:solidFill>
              </a:rPr>
              <a:t>     procedures ahead of time.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Techfire1a.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trinsic"/>
          <p:cNvPicPr>
            <a:picLocks noChangeAspect="1" noChangeArrowheads="1"/>
          </p:cNvPicPr>
          <p:nvPr/>
        </p:nvPicPr>
        <p:blipFill>
          <a:blip r:embed="rId2" cstate="print"/>
          <a:srcRect/>
          <a:stretch>
            <a:fillRect/>
          </a:stretch>
        </p:blipFill>
        <p:spPr bwMode="auto">
          <a:xfrm>
            <a:off x="0" y="0"/>
            <a:ext cx="5029200" cy="6858000"/>
          </a:xfrm>
          <a:prstGeom prst="rect">
            <a:avLst/>
          </a:prstGeom>
          <a:noFill/>
        </p:spPr>
      </p:pic>
      <p:sp>
        <p:nvSpPr>
          <p:cNvPr id="3" name="TextBox 2"/>
          <p:cNvSpPr txBox="1"/>
          <p:nvPr/>
        </p:nvSpPr>
        <p:spPr>
          <a:xfrm>
            <a:off x="5257800" y="229136"/>
            <a:ext cx="3733800" cy="6247864"/>
          </a:xfrm>
          <a:prstGeom prst="rect">
            <a:avLst/>
          </a:prstGeom>
          <a:noFill/>
        </p:spPr>
        <p:txBody>
          <a:bodyPr wrap="square" rtlCol="0">
            <a:spAutoFit/>
          </a:bodyPr>
          <a:lstStyle/>
          <a:p>
            <a:pPr algn="ctr"/>
            <a:r>
              <a:rPr lang="en-US" sz="4000" b="1" dirty="0" smtClean="0"/>
              <a:t>Flammable liquids must never be stored in household refrigerators.  Intrinsically safe refrigerators have no spark sources that can ignite vapors.</a:t>
            </a:r>
            <a:endParaRPr lang="en-US" sz="40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66750" y="83403"/>
            <a:ext cx="7867650" cy="830997"/>
          </a:xfrm>
          <a:prstGeom prst="rect">
            <a:avLst/>
          </a:prstGeom>
          <a:noFill/>
          <a:ln w="9525">
            <a:noFill/>
            <a:miter lim="800000"/>
            <a:headEnd/>
            <a:tailEnd/>
          </a:ln>
          <a:effectLst/>
        </p:spPr>
        <p:txBody>
          <a:bodyPr wrap="square">
            <a:spAutoFit/>
          </a:bodyPr>
          <a:lstStyle/>
          <a:p>
            <a:pPr algn="l" eaLnBrk="1" latinLnBrk="0" hangingPunct="1">
              <a:spcBef>
                <a:spcPct val="50000"/>
              </a:spcBef>
            </a:pPr>
            <a:r>
              <a:rPr lang="en-US" sz="4800" b="1" u="sng" dirty="0" smtClean="0">
                <a:latin typeface="Times New Roman" pitchFamily="18" charset="0"/>
              </a:rPr>
              <a:t>UGA Wilson Pharmacy Fire</a:t>
            </a:r>
            <a:endParaRPr lang="en-US" sz="4800" b="1" u="sng" dirty="0">
              <a:latin typeface="Times New Roman" pitchFamily="18" charset="0"/>
            </a:endParaRPr>
          </a:p>
        </p:txBody>
      </p:sp>
      <p:sp>
        <p:nvSpPr>
          <p:cNvPr id="3" name="Text Box 3"/>
          <p:cNvSpPr txBox="1">
            <a:spLocks noChangeArrowheads="1"/>
          </p:cNvSpPr>
          <p:nvPr/>
        </p:nvSpPr>
        <p:spPr bwMode="auto">
          <a:xfrm>
            <a:off x="76200" y="1066800"/>
            <a:ext cx="7620000" cy="5724644"/>
          </a:xfrm>
          <a:prstGeom prst="rect">
            <a:avLst/>
          </a:prstGeom>
          <a:noFill/>
          <a:ln w="9525">
            <a:noFill/>
            <a:miter lim="800000"/>
            <a:headEnd/>
            <a:tailEnd/>
          </a:ln>
          <a:effectLst/>
        </p:spPr>
        <p:txBody>
          <a:bodyPr wrap="square">
            <a:spAutoFit/>
          </a:bodyPr>
          <a:lstStyle/>
          <a:p>
            <a:pPr>
              <a:spcBef>
                <a:spcPct val="50000"/>
              </a:spcBef>
            </a:pPr>
            <a:r>
              <a:rPr lang="en-US" sz="4000" b="1" dirty="0">
                <a:solidFill>
                  <a:srgbClr val="FF3300"/>
                </a:solidFill>
                <a:latin typeface="+mj-lt"/>
              </a:rPr>
              <a:t>September </a:t>
            </a:r>
            <a:r>
              <a:rPr lang="en-US" sz="4000" b="1" dirty="0" smtClean="0">
                <a:solidFill>
                  <a:srgbClr val="FF3300"/>
                </a:solidFill>
                <a:latin typeface="+mj-lt"/>
              </a:rPr>
              <a:t>30</a:t>
            </a:r>
            <a:r>
              <a:rPr lang="en-US" sz="4000" b="1" baseline="30000" dirty="0" smtClean="0">
                <a:solidFill>
                  <a:srgbClr val="FF3300"/>
                </a:solidFill>
                <a:latin typeface="+mj-lt"/>
              </a:rPr>
              <a:t>th</a:t>
            </a:r>
            <a:r>
              <a:rPr lang="en-US" sz="4000" b="1" dirty="0" smtClean="0">
                <a:solidFill>
                  <a:srgbClr val="FF3300"/>
                </a:solidFill>
                <a:latin typeface="+mj-lt"/>
              </a:rPr>
              <a:t> 10:00 PM </a:t>
            </a:r>
            <a:r>
              <a:rPr lang="en-US" sz="3200" b="1" dirty="0" smtClean="0">
                <a:latin typeface="+mj-lt"/>
                <a:cs typeface="Times New Roman" pitchFamily="18" charset="0"/>
              </a:rPr>
              <a:t>– </a:t>
            </a:r>
            <a:r>
              <a:rPr lang="en-US" sz="3200" b="1" dirty="0">
                <a:latin typeface="+mj-lt"/>
                <a:cs typeface="Times New Roman" pitchFamily="18" charset="0"/>
              </a:rPr>
              <a:t>100 mls of a flammable substance is spilled on the floor of </a:t>
            </a:r>
            <a:r>
              <a:rPr lang="en-US" sz="3200" b="1" dirty="0" smtClean="0">
                <a:latin typeface="+mj-lt"/>
                <a:cs typeface="Times New Roman" pitchFamily="18" charset="0"/>
              </a:rPr>
              <a:t>lab. </a:t>
            </a:r>
            <a:r>
              <a:rPr lang="en-US" sz="3200" b="1" dirty="0">
                <a:latin typeface="+mj-lt"/>
                <a:cs typeface="Times New Roman" pitchFamily="18" charset="0"/>
              </a:rPr>
              <a:t>Most of the material is cleaned up, some seeps under </a:t>
            </a:r>
            <a:r>
              <a:rPr lang="en-US" sz="3200" b="1" dirty="0" smtClean="0">
                <a:latin typeface="+mj-lt"/>
                <a:cs typeface="Times New Roman" pitchFamily="18" charset="0"/>
              </a:rPr>
              <a:t>refrigerator.</a:t>
            </a:r>
            <a:r>
              <a:rPr lang="en-US" sz="1600" b="1" dirty="0" smtClean="0">
                <a:latin typeface="+mj-lt"/>
                <a:cs typeface="Times New Roman" pitchFamily="18" charset="0"/>
              </a:rPr>
              <a:t>                     </a:t>
            </a:r>
            <a:r>
              <a:rPr lang="en-US" sz="1600" b="1" dirty="0" smtClean="0">
                <a:solidFill>
                  <a:schemeClr val="bg1"/>
                </a:solidFill>
                <a:latin typeface="+mj-lt"/>
                <a:cs typeface="Times New Roman" pitchFamily="18" charset="0"/>
              </a:rPr>
              <a:t>                    </a:t>
            </a:r>
            <a:r>
              <a:rPr lang="en-US" sz="4000" b="1" dirty="0" smtClean="0">
                <a:solidFill>
                  <a:srgbClr val="FF3300"/>
                </a:solidFill>
                <a:latin typeface="+mj-lt"/>
                <a:cs typeface="Times New Roman" pitchFamily="18" charset="0"/>
              </a:rPr>
              <a:t>October 1</a:t>
            </a:r>
            <a:r>
              <a:rPr lang="en-US" sz="4000" b="1" baseline="30000" dirty="0" smtClean="0">
                <a:solidFill>
                  <a:srgbClr val="FF3300"/>
                </a:solidFill>
                <a:latin typeface="+mj-lt"/>
                <a:cs typeface="Times New Roman" pitchFamily="18" charset="0"/>
              </a:rPr>
              <a:t>st</a:t>
            </a:r>
            <a:r>
              <a:rPr lang="en-US" sz="4000" b="1" dirty="0" smtClean="0">
                <a:solidFill>
                  <a:srgbClr val="FF3300"/>
                </a:solidFill>
                <a:latin typeface="+mj-lt"/>
                <a:cs typeface="Times New Roman" pitchFamily="18" charset="0"/>
              </a:rPr>
              <a:t> 7:00 AM </a:t>
            </a:r>
            <a:r>
              <a:rPr lang="en-US" sz="3200" b="1" dirty="0" smtClean="0">
                <a:latin typeface="+mj-lt"/>
                <a:cs typeface="Times New Roman" pitchFamily="18" charset="0"/>
              </a:rPr>
              <a:t>– </a:t>
            </a:r>
            <a:r>
              <a:rPr lang="en-US" sz="3200" b="1" dirty="0">
                <a:latin typeface="+mj-lt"/>
                <a:cs typeface="Times New Roman" pitchFamily="18" charset="0"/>
              </a:rPr>
              <a:t>Lab smoke detectors sense fire and automatically </a:t>
            </a:r>
            <a:r>
              <a:rPr lang="en-US" sz="3200" b="1" dirty="0" smtClean="0">
                <a:latin typeface="+mj-lt"/>
                <a:cs typeface="Times New Roman" pitchFamily="18" charset="0"/>
              </a:rPr>
              <a:t>  send </a:t>
            </a:r>
            <a:r>
              <a:rPr lang="en-US" sz="3200" b="1" dirty="0">
                <a:latin typeface="+mj-lt"/>
                <a:cs typeface="Times New Roman" pitchFamily="18" charset="0"/>
              </a:rPr>
              <a:t>warning to UGA Police.  Police immediately notify ACC Fire </a:t>
            </a:r>
            <a:r>
              <a:rPr lang="en-US" sz="3200" b="1" dirty="0" smtClean="0">
                <a:latin typeface="+mj-lt"/>
                <a:cs typeface="Times New Roman" pitchFamily="18" charset="0"/>
              </a:rPr>
              <a:t>Department. </a:t>
            </a:r>
          </a:p>
          <a:p>
            <a:pPr>
              <a:spcBef>
                <a:spcPct val="50000"/>
              </a:spcBef>
            </a:pPr>
            <a:r>
              <a:rPr lang="en-US" sz="3600" b="1" dirty="0" smtClean="0">
                <a:solidFill>
                  <a:srgbClr val="FF0000"/>
                </a:solidFill>
                <a:latin typeface="+mj-lt"/>
                <a:cs typeface="Times New Roman" pitchFamily="18" charset="0"/>
              </a:rPr>
              <a:t>7:30 AM</a:t>
            </a:r>
            <a:r>
              <a:rPr lang="en-US" sz="3600" b="1" dirty="0" smtClean="0">
                <a:solidFill>
                  <a:schemeClr val="bg1"/>
                </a:solidFill>
                <a:latin typeface="+mj-lt"/>
                <a:cs typeface="Times New Roman" pitchFamily="18" charset="0"/>
              </a:rPr>
              <a:t> </a:t>
            </a:r>
            <a:r>
              <a:rPr lang="en-US" sz="3200" b="1" dirty="0" smtClean="0">
                <a:latin typeface="+mj-lt"/>
                <a:cs typeface="Times New Roman" pitchFamily="18" charset="0"/>
              </a:rPr>
              <a:t>– Fire extinguished by ACC FES, UGA spill response team is notified.        </a:t>
            </a:r>
            <a:r>
              <a:rPr lang="en-US" sz="3200" b="1" dirty="0" smtClean="0">
                <a:solidFill>
                  <a:schemeClr val="bg1"/>
                </a:solidFill>
                <a:latin typeface="+mj-lt"/>
                <a:cs typeface="Times New Roman" pitchFamily="18" charset="0"/>
              </a:rPr>
              <a:t>                                                   </a:t>
            </a:r>
          </a:p>
        </p:txBody>
      </p:sp>
      <p:pic>
        <p:nvPicPr>
          <p:cNvPr id="4" name="Picture 4" descr="barc3d"/>
          <p:cNvPicPr>
            <a:picLocks noChangeAspect="1" noChangeArrowheads="1"/>
          </p:cNvPicPr>
          <p:nvPr/>
        </p:nvPicPr>
        <p:blipFill>
          <a:blip r:embed="rId2" cstate="print"/>
          <a:srcRect/>
          <a:stretch>
            <a:fillRect/>
          </a:stretch>
        </p:blipFill>
        <p:spPr bwMode="auto">
          <a:xfrm>
            <a:off x="7229475" y="2057400"/>
            <a:ext cx="1914525" cy="3162300"/>
          </a:xfrm>
          <a:prstGeom prst="rect">
            <a:avLst/>
          </a:prstGeom>
          <a:noFill/>
        </p:spPr>
      </p:pic>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PICT000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19807-06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ICT001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19807-00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805-022"/>
          <p:cNvPicPr>
            <a:picLocks noChangeAspect="1" noChangeArrowheads="1"/>
          </p:cNvPicPr>
          <p:nvPr/>
        </p:nvPicPr>
        <p:blipFill>
          <a:blip r:embed="rId2" cstate="print"/>
          <a:srcRect/>
          <a:stretch>
            <a:fillRect/>
          </a:stretch>
        </p:blipFill>
        <p:spPr bwMode="auto">
          <a:xfrm>
            <a:off x="0" y="-76200"/>
            <a:ext cx="9144000"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9807-02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FF8800.jpg"/>
          <p:cNvPicPr>
            <a:picLocks noChangeAspect="1"/>
          </p:cNvPicPr>
          <p:nvPr/>
        </p:nvPicPr>
        <p:blipFill>
          <a:blip r:embed="rId2" cstate="print"/>
          <a:stretch>
            <a:fillRect/>
          </a:stretch>
        </p:blipFill>
        <p:spPr>
          <a:xfrm>
            <a:off x="0" y="-1"/>
            <a:ext cx="4876800" cy="6882581"/>
          </a:xfrm>
          <a:prstGeom prst="rect">
            <a:avLst/>
          </a:prstGeom>
        </p:spPr>
      </p:pic>
      <p:sp>
        <p:nvSpPr>
          <p:cNvPr id="3" name="TextBox 2"/>
          <p:cNvSpPr txBox="1"/>
          <p:nvPr/>
        </p:nvSpPr>
        <p:spPr>
          <a:xfrm>
            <a:off x="4953000" y="152400"/>
            <a:ext cx="4038600" cy="6740307"/>
          </a:xfrm>
          <a:prstGeom prst="rect">
            <a:avLst/>
          </a:prstGeom>
          <a:noFill/>
        </p:spPr>
        <p:txBody>
          <a:bodyPr wrap="square" rtlCol="0">
            <a:spAutoFit/>
          </a:bodyPr>
          <a:lstStyle/>
          <a:p>
            <a:pPr algn="ctr"/>
            <a:r>
              <a:rPr lang="en-US" sz="3600" b="1" dirty="0" smtClean="0"/>
              <a:t>Inexpensive volatile organic compound (VOC) meters can be used to test for the presence of </a:t>
            </a:r>
            <a:r>
              <a:rPr lang="en-US" sz="3600" b="1" u="sng" dirty="0" smtClean="0"/>
              <a:t>natural gas</a:t>
            </a:r>
            <a:r>
              <a:rPr lang="en-US" sz="3600" b="1" dirty="0" smtClean="0"/>
              <a:t>, and other flammable vapors.  Detection limits are typically in the low part-per-million (ppm) range.</a:t>
            </a:r>
            <a:endParaRPr lang="en-US" sz="36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6870"/>
            <a:ext cx="8839200" cy="6432530"/>
          </a:xfrm>
          <a:prstGeom prst="rect">
            <a:avLst/>
          </a:prstGeom>
          <a:noFill/>
          <a:ln w="76200">
            <a:solidFill>
              <a:schemeClr val="bg1"/>
            </a:solidFill>
          </a:ln>
        </p:spPr>
        <p:txBody>
          <a:bodyPr wrap="square" rtlCol="0">
            <a:spAutoFit/>
          </a:bodyPr>
          <a:lstStyle/>
          <a:p>
            <a:pPr algn="ctr"/>
            <a:r>
              <a:rPr lang="en-US" sz="6000" b="1" dirty="0" smtClean="0">
                <a:ln w="19050">
                  <a:solidFill>
                    <a:schemeClr val="bg1"/>
                  </a:solidFill>
                </a:ln>
              </a:rPr>
              <a:t>When a Spill Occurs</a:t>
            </a:r>
            <a:endParaRPr lang="en-US" sz="1000" b="1" dirty="0" smtClean="0">
              <a:ln>
                <a:solidFill>
                  <a:schemeClr val="bg1"/>
                </a:solidFill>
              </a:ln>
              <a:solidFill>
                <a:srgbClr val="00B0F0"/>
              </a:solidFill>
            </a:endParaRPr>
          </a:p>
          <a:p>
            <a:pPr marL="342900" indent="-342900">
              <a:buAutoNum type="arabicParenR"/>
            </a:pPr>
            <a:r>
              <a:rPr lang="en-US" sz="4400" b="1" dirty="0" smtClean="0">
                <a:ln>
                  <a:solidFill>
                    <a:schemeClr val="bg1"/>
                  </a:solidFill>
                </a:ln>
                <a:solidFill>
                  <a:srgbClr val="00B0F0"/>
                </a:solidFill>
              </a:rPr>
              <a:t> Isolate the area of the spill,</a:t>
            </a:r>
          </a:p>
          <a:p>
            <a:pPr marL="342900" indent="-342900">
              <a:buAutoNum type="arabicParenR"/>
            </a:pPr>
            <a:r>
              <a:rPr lang="en-US" sz="4400" b="1" dirty="0" smtClean="0">
                <a:ln>
                  <a:solidFill>
                    <a:schemeClr val="bg1"/>
                  </a:solidFill>
                </a:ln>
                <a:solidFill>
                  <a:srgbClr val="00B0F0"/>
                </a:solidFill>
              </a:rPr>
              <a:t> Notify others that a spill has </a:t>
            </a:r>
            <a:br>
              <a:rPr lang="en-US" sz="4400" b="1" dirty="0" smtClean="0">
                <a:ln>
                  <a:solidFill>
                    <a:schemeClr val="bg1"/>
                  </a:solidFill>
                </a:ln>
                <a:solidFill>
                  <a:srgbClr val="00B0F0"/>
                </a:solidFill>
              </a:rPr>
            </a:br>
            <a:r>
              <a:rPr lang="en-US" sz="4400" b="1" dirty="0" smtClean="0">
                <a:ln>
                  <a:solidFill>
                    <a:schemeClr val="bg1"/>
                  </a:solidFill>
                </a:ln>
                <a:solidFill>
                  <a:srgbClr val="00B0F0"/>
                </a:solidFill>
              </a:rPr>
              <a:t>     occurred,</a:t>
            </a:r>
          </a:p>
          <a:p>
            <a:pPr marL="342900" indent="-342900">
              <a:buAutoNum type="arabicParenR"/>
            </a:pPr>
            <a:r>
              <a:rPr lang="en-US" sz="4400" b="1" dirty="0" smtClean="0">
                <a:ln>
                  <a:solidFill>
                    <a:schemeClr val="bg1"/>
                  </a:solidFill>
                </a:ln>
                <a:solidFill>
                  <a:srgbClr val="00B0F0"/>
                </a:solidFill>
              </a:rPr>
              <a:t> If possible, turn on fume hood,</a:t>
            </a:r>
          </a:p>
          <a:p>
            <a:pPr marL="342900" indent="-342900">
              <a:buAutoNum type="arabicParenR"/>
            </a:pPr>
            <a:r>
              <a:rPr lang="en-US" sz="4400" b="1" dirty="0" smtClean="0">
                <a:ln>
                  <a:solidFill>
                    <a:schemeClr val="bg1"/>
                  </a:solidFill>
                </a:ln>
                <a:solidFill>
                  <a:srgbClr val="00B0F0"/>
                </a:solidFill>
              </a:rPr>
              <a:t> If possible, turn off ignition </a:t>
            </a:r>
            <a:br>
              <a:rPr lang="en-US" sz="4400" b="1" dirty="0" smtClean="0">
                <a:ln>
                  <a:solidFill>
                    <a:schemeClr val="bg1"/>
                  </a:solidFill>
                </a:ln>
                <a:solidFill>
                  <a:srgbClr val="00B0F0"/>
                </a:solidFill>
              </a:rPr>
            </a:br>
            <a:r>
              <a:rPr lang="en-US" sz="4400" b="1" dirty="0" smtClean="0">
                <a:ln>
                  <a:solidFill>
                    <a:schemeClr val="bg1"/>
                  </a:solidFill>
                </a:ln>
                <a:solidFill>
                  <a:srgbClr val="00B0F0"/>
                </a:solidFill>
              </a:rPr>
              <a:t>     sources,</a:t>
            </a:r>
          </a:p>
          <a:p>
            <a:pPr marL="342900" indent="-342900">
              <a:buAutoNum type="arabicParenR"/>
            </a:pPr>
            <a:r>
              <a:rPr lang="en-US" sz="4400" b="1" dirty="0" smtClean="0">
                <a:ln>
                  <a:solidFill>
                    <a:schemeClr val="bg1"/>
                  </a:solidFill>
                </a:ln>
                <a:solidFill>
                  <a:srgbClr val="00B0F0"/>
                </a:solidFill>
              </a:rPr>
              <a:t> Evacuate the area as needed.</a:t>
            </a:r>
          </a:p>
          <a:p>
            <a:pPr marL="342900" indent="-342900">
              <a:buAutoNum type="arabicParenR"/>
            </a:pPr>
            <a:r>
              <a:rPr lang="en-US" sz="4400" b="1" dirty="0" smtClean="0">
                <a:ln>
                  <a:solidFill>
                    <a:schemeClr val="bg1"/>
                  </a:solidFill>
                </a:ln>
                <a:solidFill>
                  <a:srgbClr val="00B0F0"/>
                </a:solidFill>
              </a:rPr>
              <a:t> Do not work alone!!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685800" y="-76200"/>
            <a:ext cx="7772400" cy="1143000"/>
          </a:xfrm>
          <a:noFill/>
          <a:ln/>
        </p:spPr>
        <p:txBody>
          <a:bodyPr/>
          <a:lstStyle/>
          <a:p>
            <a:pPr eaLnBrk="0" hangingPunct="0"/>
            <a:r>
              <a:rPr lang="en-US" dirty="0">
                <a:solidFill>
                  <a:srgbClr val="CC3300"/>
                </a:solidFill>
                <a:effectLst>
                  <a:outerShdw blurRad="38100" dist="38100" dir="2700000" algn="tl">
                    <a:srgbClr val="000000"/>
                  </a:outerShdw>
                </a:effectLst>
                <a:latin typeface="Arial Rounded MT Bold" pitchFamily="34" charset="0"/>
              </a:rPr>
              <a:t>FLAMMABLE LIQUIDS</a:t>
            </a:r>
            <a:endParaRPr lang="en-US" dirty="0">
              <a:solidFill>
                <a:srgbClr val="CC3300"/>
              </a:solidFill>
              <a:effectLst>
                <a:outerShdw blurRad="38100" dist="38100" dir="2700000" algn="tl">
                  <a:srgbClr val="000000"/>
                </a:outerShdw>
              </a:effectLst>
              <a:latin typeface="Bookman Old Style" pitchFamily="18" charset="0"/>
            </a:endParaRPr>
          </a:p>
        </p:txBody>
      </p:sp>
      <p:sp>
        <p:nvSpPr>
          <p:cNvPr id="5" name="Rectangle 5"/>
          <p:cNvSpPr>
            <a:spLocks noChangeArrowheads="1"/>
          </p:cNvSpPr>
          <p:nvPr/>
        </p:nvSpPr>
        <p:spPr bwMode="auto">
          <a:xfrm>
            <a:off x="3048000" y="838200"/>
            <a:ext cx="1793875" cy="701675"/>
          </a:xfrm>
          <a:prstGeom prst="rect">
            <a:avLst/>
          </a:prstGeom>
          <a:noFill/>
          <a:ln w="9525">
            <a:noFill/>
            <a:miter lim="800000"/>
            <a:headEnd/>
            <a:tailEnd/>
          </a:ln>
          <a:effectLst/>
        </p:spPr>
        <p:txBody>
          <a:bodyPr wrap="none" lIns="92075" tIns="46038" rIns="92075" bIns="46038">
            <a:spAutoFit/>
          </a:bodyPr>
          <a:lstStyle/>
          <a:p>
            <a:pPr algn="l" latinLnBrk="0"/>
            <a:r>
              <a:rPr lang="en-US" sz="2000" dirty="0">
                <a:solidFill>
                  <a:srgbClr val="FF0000"/>
                </a:solidFill>
                <a:effectLst>
                  <a:outerShdw blurRad="38100" dist="38100" dir="2700000" algn="tl">
                    <a:srgbClr val="000000"/>
                  </a:outerShdw>
                </a:effectLst>
                <a:latin typeface="Arial Rounded MT Bold" pitchFamily="34" charset="0"/>
              </a:rPr>
              <a:t>Explosive limit</a:t>
            </a:r>
          </a:p>
          <a:p>
            <a:pPr algn="l" latinLnBrk="0"/>
            <a:r>
              <a:rPr lang="en-US" sz="2000" dirty="0">
                <a:solidFill>
                  <a:srgbClr val="FF0000"/>
                </a:solidFill>
                <a:effectLst>
                  <a:outerShdw blurRad="38100" dist="38100" dir="2700000" algn="tl">
                    <a:srgbClr val="000000"/>
                  </a:outerShdw>
                </a:effectLst>
                <a:latin typeface="Arial Rounded MT Bold" pitchFamily="34" charset="0"/>
              </a:rPr>
              <a:t>of gasoline</a:t>
            </a:r>
          </a:p>
        </p:txBody>
      </p:sp>
      <p:sp>
        <p:nvSpPr>
          <p:cNvPr id="6" name="Rectangle 6"/>
          <p:cNvSpPr>
            <a:spLocks noChangeArrowheads="1"/>
          </p:cNvSpPr>
          <p:nvPr/>
        </p:nvSpPr>
        <p:spPr bwMode="auto">
          <a:xfrm>
            <a:off x="2057400" y="3951102"/>
            <a:ext cx="4593373" cy="2678298"/>
          </a:xfrm>
          <a:prstGeom prst="rect">
            <a:avLst/>
          </a:prstGeom>
          <a:noFill/>
          <a:ln w="9525">
            <a:noFill/>
            <a:miter lim="800000"/>
            <a:headEnd/>
            <a:tailEnd/>
          </a:ln>
          <a:effectLst/>
        </p:spPr>
        <p:txBody>
          <a:bodyPr wrap="none" lIns="92075" tIns="46038" rIns="92075" bIns="46038">
            <a:spAutoFit/>
          </a:bodyPr>
          <a:lstStyle/>
          <a:p>
            <a:pPr algn="l" latinLnBrk="0"/>
            <a:r>
              <a:rPr lang="en-US" sz="2800" b="1" dirty="0">
                <a:solidFill>
                  <a:srgbClr val="FF0000"/>
                </a:solidFill>
                <a:effectLst>
                  <a:outerShdw blurRad="38100" dist="38100" dir="2700000" algn="tl">
                    <a:srgbClr val="000000"/>
                  </a:outerShdw>
                </a:effectLst>
                <a:latin typeface="Arial Rounded MT Bold" pitchFamily="34" charset="0"/>
              </a:rPr>
              <a:t>LEL:</a:t>
            </a:r>
            <a:r>
              <a:rPr lang="en-US" sz="2800" b="1" dirty="0">
                <a:solidFill>
                  <a:srgbClr val="FF0000"/>
                </a:solidFill>
                <a:latin typeface="Arial Rounded MT Bold" pitchFamily="34" charset="0"/>
              </a:rPr>
              <a:t> </a:t>
            </a:r>
            <a:r>
              <a:rPr lang="en-US" sz="2800" b="1" dirty="0">
                <a:solidFill>
                  <a:schemeClr val="bg1"/>
                </a:solidFill>
                <a:latin typeface="Arial Rounded MT Bold" pitchFamily="34" charset="0"/>
              </a:rPr>
              <a:t>min. % of vapor in</a:t>
            </a:r>
          </a:p>
          <a:p>
            <a:pPr algn="l" latinLnBrk="0"/>
            <a:r>
              <a:rPr lang="en-US" sz="2800" b="1" dirty="0">
                <a:solidFill>
                  <a:schemeClr val="bg1"/>
                </a:solidFill>
                <a:latin typeface="Arial Rounded MT Bold" pitchFamily="34" charset="0"/>
              </a:rPr>
              <a:t>       air which can explode</a:t>
            </a:r>
          </a:p>
          <a:p>
            <a:pPr algn="l" latinLnBrk="0"/>
            <a:r>
              <a:rPr lang="en-US" sz="2800" b="1" dirty="0">
                <a:solidFill>
                  <a:schemeClr val="bg1"/>
                </a:solidFill>
                <a:latin typeface="Arial Rounded MT Bold" pitchFamily="34" charset="0"/>
              </a:rPr>
              <a:t>       upon ignition</a:t>
            </a:r>
          </a:p>
          <a:p>
            <a:pPr algn="l" latinLnBrk="0"/>
            <a:r>
              <a:rPr lang="en-US" sz="2800" b="1" dirty="0" smtClean="0">
                <a:solidFill>
                  <a:srgbClr val="FF0000"/>
                </a:solidFill>
                <a:effectLst>
                  <a:outerShdw blurRad="38100" dist="38100" dir="2700000" algn="tl">
                    <a:srgbClr val="000000"/>
                  </a:outerShdw>
                </a:effectLst>
                <a:latin typeface="Arial Rounded MT Bold" pitchFamily="34" charset="0"/>
              </a:rPr>
              <a:t>UEL</a:t>
            </a:r>
            <a:r>
              <a:rPr lang="en-US" sz="2800" b="1" dirty="0">
                <a:solidFill>
                  <a:srgbClr val="FF0000"/>
                </a:solidFill>
                <a:effectLst>
                  <a:outerShdw blurRad="38100" dist="38100" dir="2700000" algn="tl">
                    <a:srgbClr val="000000"/>
                  </a:outerShdw>
                </a:effectLst>
                <a:latin typeface="Arial Rounded MT Bold" pitchFamily="34" charset="0"/>
              </a:rPr>
              <a:t>:</a:t>
            </a:r>
            <a:r>
              <a:rPr lang="en-US" sz="2800" b="1" dirty="0">
                <a:solidFill>
                  <a:srgbClr val="FF0000"/>
                </a:solidFill>
                <a:latin typeface="Arial Rounded MT Bold" pitchFamily="34" charset="0"/>
              </a:rPr>
              <a:t> </a:t>
            </a:r>
            <a:r>
              <a:rPr lang="en-US" sz="2800" b="1" dirty="0">
                <a:solidFill>
                  <a:schemeClr val="bg1"/>
                </a:solidFill>
                <a:latin typeface="Arial Rounded MT Bold" pitchFamily="34" charset="0"/>
              </a:rPr>
              <a:t>max. % of vapor in</a:t>
            </a:r>
          </a:p>
          <a:p>
            <a:pPr algn="l" latinLnBrk="0"/>
            <a:r>
              <a:rPr lang="en-US" sz="2800" b="1" dirty="0">
                <a:solidFill>
                  <a:schemeClr val="bg1"/>
                </a:solidFill>
                <a:latin typeface="Arial Rounded MT Bold" pitchFamily="34" charset="0"/>
              </a:rPr>
              <a:t>       air which can explode</a:t>
            </a:r>
          </a:p>
          <a:p>
            <a:pPr algn="l" latinLnBrk="0"/>
            <a:r>
              <a:rPr lang="en-US" sz="2800" b="1" dirty="0">
                <a:solidFill>
                  <a:schemeClr val="bg1"/>
                </a:solidFill>
                <a:latin typeface="Arial Rounded MT Bold" pitchFamily="34" charset="0"/>
              </a:rPr>
              <a:t>       upon ignition</a:t>
            </a:r>
          </a:p>
        </p:txBody>
      </p:sp>
      <p:graphicFrame>
        <p:nvGraphicFramePr>
          <p:cNvPr id="1028" name="Object 4"/>
          <p:cNvGraphicFramePr>
            <a:graphicFrameLocks/>
          </p:cNvGraphicFramePr>
          <p:nvPr/>
        </p:nvGraphicFramePr>
        <p:xfrm>
          <a:off x="685800" y="409575"/>
          <a:ext cx="7727950" cy="3400425"/>
        </p:xfrm>
        <a:graphic>
          <a:graphicData uri="http://schemas.openxmlformats.org/presentationml/2006/ole">
            <p:oleObj spid="_x0000_s1028" name="Drawing" r:id="rId4" imgW="7048440" imgH="3095640" progId="">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descr="C:\Wes\UPDATE\CO2_Ext.jpg"/>
          <p:cNvPicPr>
            <a:picLocks noChangeAspect="1" noChangeArrowheads="1"/>
          </p:cNvPicPr>
          <p:nvPr/>
        </p:nvPicPr>
        <p:blipFill>
          <a:blip r:embed="rId2" cstate="print"/>
          <a:srcRect/>
          <a:stretch>
            <a:fillRect/>
          </a:stretch>
        </p:blipFill>
        <p:spPr bwMode="auto">
          <a:xfrm>
            <a:off x="5029200" y="36995"/>
            <a:ext cx="4084320" cy="5449406"/>
          </a:xfrm>
          <a:prstGeom prst="rect">
            <a:avLst/>
          </a:prstGeom>
          <a:noFill/>
          <a:ln w="57150" cmpd="thickThin">
            <a:solidFill>
              <a:srgbClr val="000000"/>
            </a:solidFill>
            <a:miter lim="800000"/>
            <a:headEnd/>
            <a:tailEnd/>
          </a:ln>
        </p:spPr>
      </p:pic>
      <p:pic>
        <p:nvPicPr>
          <p:cNvPr id="3" name="Picture 1027" descr="C:\Wes\UPDATE\ABC_Ext.jpg"/>
          <p:cNvPicPr>
            <a:picLocks noChangeAspect="1" noChangeArrowheads="1"/>
          </p:cNvPicPr>
          <p:nvPr/>
        </p:nvPicPr>
        <p:blipFill>
          <a:blip r:embed="rId3" cstate="print"/>
          <a:srcRect/>
          <a:stretch>
            <a:fillRect/>
          </a:stretch>
        </p:blipFill>
        <p:spPr bwMode="auto">
          <a:xfrm>
            <a:off x="76200" y="76200"/>
            <a:ext cx="3962400" cy="5410200"/>
          </a:xfrm>
          <a:prstGeom prst="rect">
            <a:avLst/>
          </a:prstGeom>
          <a:noFill/>
          <a:ln w="76200" cmpd="tri">
            <a:solidFill>
              <a:srgbClr val="000000"/>
            </a:solidFill>
            <a:miter lim="800000"/>
            <a:headEnd/>
            <a:tailEnd/>
          </a:ln>
        </p:spPr>
      </p:pic>
      <p:sp>
        <p:nvSpPr>
          <p:cNvPr id="4" name="TextBox 3"/>
          <p:cNvSpPr txBox="1"/>
          <p:nvPr/>
        </p:nvSpPr>
        <p:spPr>
          <a:xfrm>
            <a:off x="381000" y="5486400"/>
            <a:ext cx="3276600" cy="1384995"/>
          </a:xfrm>
          <a:prstGeom prst="rect">
            <a:avLst/>
          </a:prstGeom>
          <a:noFill/>
        </p:spPr>
        <p:txBody>
          <a:bodyPr wrap="square" rtlCol="0">
            <a:spAutoFit/>
          </a:bodyPr>
          <a:lstStyle/>
          <a:p>
            <a:pPr algn="ctr"/>
            <a:r>
              <a:rPr lang="en-US" sz="2800" b="1" dirty="0" smtClean="0"/>
              <a:t>ABC extinguishers can be used on all types of fires.</a:t>
            </a:r>
            <a:endParaRPr lang="en-US" sz="2800" b="1" dirty="0"/>
          </a:p>
        </p:txBody>
      </p:sp>
      <p:sp>
        <p:nvSpPr>
          <p:cNvPr id="5" name="TextBox 4"/>
          <p:cNvSpPr txBox="1"/>
          <p:nvPr/>
        </p:nvSpPr>
        <p:spPr>
          <a:xfrm>
            <a:off x="5562600" y="5486400"/>
            <a:ext cx="3276600" cy="1384995"/>
          </a:xfrm>
          <a:prstGeom prst="rect">
            <a:avLst/>
          </a:prstGeom>
          <a:noFill/>
        </p:spPr>
        <p:txBody>
          <a:bodyPr wrap="square" rtlCol="0">
            <a:spAutoFit/>
          </a:bodyPr>
          <a:lstStyle/>
          <a:p>
            <a:pPr algn="ctr"/>
            <a:r>
              <a:rPr lang="en-US" sz="2800" b="1" dirty="0" smtClean="0"/>
              <a:t>Type B extinguishers must not be used for electrical fires.</a:t>
            </a:r>
            <a:endParaRPr lang="en-US" sz="2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8458200" cy="646331"/>
          </a:xfrm>
          <a:prstGeom prst="rect">
            <a:avLst/>
          </a:prstGeom>
          <a:noFill/>
        </p:spPr>
        <p:txBody>
          <a:bodyPr wrap="square" rtlCol="0">
            <a:spAutoFit/>
          </a:bodyPr>
          <a:lstStyle/>
          <a:p>
            <a:r>
              <a:rPr lang="en-US" sz="3600" b="1" dirty="0" smtClean="0"/>
              <a:t>Fire Safety Tips</a:t>
            </a:r>
            <a:endParaRPr lang="en-US" sz="3600" b="1" dirty="0"/>
          </a:p>
        </p:txBody>
      </p:sp>
      <p:sp>
        <p:nvSpPr>
          <p:cNvPr id="3" name="TextBox 2"/>
          <p:cNvSpPr txBox="1"/>
          <p:nvPr/>
        </p:nvSpPr>
        <p:spPr>
          <a:xfrm>
            <a:off x="228600" y="1140797"/>
            <a:ext cx="8534400" cy="4955203"/>
          </a:xfrm>
          <a:prstGeom prst="rect">
            <a:avLst/>
          </a:prstGeom>
          <a:noFill/>
        </p:spPr>
        <p:txBody>
          <a:bodyPr wrap="square" rtlCol="0">
            <a:spAutoFit/>
          </a:bodyPr>
          <a:lstStyle/>
          <a:p>
            <a:pPr>
              <a:buFont typeface="Arial" charset="0"/>
              <a:buChar char="•"/>
            </a:pPr>
            <a:r>
              <a:rPr lang="en-US" sz="2800" b="1" dirty="0" smtClean="0"/>
              <a:t> Keep flammables in  flammable liquid cabinets</a:t>
            </a:r>
          </a:p>
          <a:p>
            <a:pPr>
              <a:buFont typeface="Arial" charset="0"/>
              <a:buChar char="•"/>
            </a:pPr>
            <a:r>
              <a:rPr lang="en-US" sz="2800" b="1" dirty="0" smtClean="0"/>
              <a:t> </a:t>
            </a:r>
            <a:r>
              <a:rPr lang="en-US" sz="2800" b="1" dirty="0" smtClean="0"/>
              <a:t>Keep only what is needed out in the laboratory</a:t>
            </a:r>
          </a:p>
          <a:p>
            <a:pPr>
              <a:buFont typeface="Arial" charset="0"/>
              <a:buChar char="•"/>
            </a:pPr>
            <a:r>
              <a:rPr lang="en-US" sz="2800" b="1" dirty="0" smtClean="0"/>
              <a:t> </a:t>
            </a:r>
            <a:r>
              <a:rPr lang="en-US" sz="2800" b="1" dirty="0" smtClean="0"/>
              <a:t>Never leave hotplates and Bunsen burners unattended</a:t>
            </a:r>
          </a:p>
          <a:p>
            <a:pPr>
              <a:buFont typeface="Arial" charset="0"/>
              <a:buChar char="•"/>
            </a:pPr>
            <a:r>
              <a:rPr lang="en-US" sz="2800" b="1" dirty="0" smtClean="0"/>
              <a:t> </a:t>
            </a:r>
            <a:r>
              <a:rPr lang="en-US" sz="2800" b="1" dirty="0" smtClean="0"/>
              <a:t>Do not work alone in lab</a:t>
            </a:r>
          </a:p>
          <a:p>
            <a:pPr>
              <a:buFont typeface="Arial" charset="0"/>
              <a:buChar char="•"/>
            </a:pPr>
            <a:r>
              <a:rPr lang="en-US" sz="2800" b="1" dirty="0" smtClean="0"/>
              <a:t> </a:t>
            </a:r>
            <a:r>
              <a:rPr lang="en-US" sz="2800" b="1" dirty="0" smtClean="0"/>
              <a:t>Keep corridors unobstructed</a:t>
            </a:r>
          </a:p>
          <a:p>
            <a:pPr>
              <a:buFont typeface="Arial" charset="0"/>
              <a:buChar char="•"/>
            </a:pPr>
            <a:r>
              <a:rPr lang="en-US" sz="2800" b="1" dirty="0" smtClean="0"/>
              <a:t> </a:t>
            </a:r>
            <a:r>
              <a:rPr lang="en-US" sz="2800" b="1" dirty="0" smtClean="0"/>
              <a:t>Know how to use the fire extinguisher - training</a:t>
            </a:r>
          </a:p>
          <a:p>
            <a:pPr>
              <a:buFont typeface="Arial" charset="0"/>
              <a:buChar char="•"/>
            </a:pPr>
            <a:r>
              <a:rPr lang="en-US" sz="2800" b="1" dirty="0" smtClean="0"/>
              <a:t> </a:t>
            </a:r>
            <a:r>
              <a:rPr lang="en-US" sz="2800" b="1" dirty="0" smtClean="0"/>
              <a:t>Only fight small fires, and then only if you are able to</a:t>
            </a:r>
          </a:p>
          <a:p>
            <a:r>
              <a:rPr lang="en-US" sz="2800" b="1" dirty="0" smtClean="0"/>
              <a:t>        put </a:t>
            </a:r>
            <a:r>
              <a:rPr lang="en-US" sz="2800" b="1" dirty="0" smtClean="0"/>
              <a:t>them out within 2- - 30 seconds.</a:t>
            </a:r>
            <a:endParaRPr lang="en-US" sz="2800" b="1" dirty="0" smtClean="0"/>
          </a:p>
          <a:p>
            <a:pPr>
              <a:buFont typeface="Arial" charset="0"/>
              <a:buChar char="•"/>
            </a:pPr>
            <a:r>
              <a:rPr lang="en-US" sz="2800" b="1" dirty="0" smtClean="0"/>
              <a:t> </a:t>
            </a:r>
            <a:r>
              <a:rPr lang="en-US" sz="2800" b="1" dirty="0" smtClean="0"/>
              <a:t>If unsure, pull the fire alarm, close the laboratory door,</a:t>
            </a:r>
          </a:p>
          <a:p>
            <a:r>
              <a:rPr lang="en-US" sz="2800" b="1" dirty="0" smtClean="0"/>
              <a:t>        and evacuate the building.</a:t>
            </a:r>
          </a:p>
          <a:p>
            <a:r>
              <a:rPr lang="en-US" dirty="0" smtClean="0"/>
              <a:t> </a:t>
            </a:r>
            <a:r>
              <a:rPr lang="en-US" dirty="0" smtClean="0"/>
              <a:t>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mometer_broken_Final_217161_7.jpg"/>
          <p:cNvPicPr>
            <a:picLocks noChangeAspect="1"/>
          </p:cNvPicPr>
          <p:nvPr/>
        </p:nvPicPr>
        <p:blipFill>
          <a:blip r:embed="rId2" cstate="print"/>
          <a:stretch>
            <a:fillRect/>
          </a:stretch>
        </p:blipFill>
        <p:spPr>
          <a:xfrm>
            <a:off x="-1" y="-41277"/>
            <a:ext cx="5657001" cy="4003677"/>
          </a:xfrm>
          <a:prstGeom prst="rect">
            <a:avLst/>
          </a:prstGeom>
        </p:spPr>
      </p:pic>
      <p:pic>
        <p:nvPicPr>
          <p:cNvPr id="3" name="Picture 2" descr="merc.gif"/>
          <p:cNvPicPr>
            <a:picLocks noChangeAspect="1"/>
          </p:cNvPicPr>
          <p:nvPr/>
        </p:nvPicPr>
        <p:blipFill>
          <a:blip r:embed="rId3" cstate="print"/>
          <a:stretch>
            <a:fillRect/>
          </a:stretch>
        </p:blipFill>
        <p:spPr>
          <a:xfrm>
            <a:off x="5334000" y="173356"/>
            <a:ext cx="4038600" cy="3712844"/>
          </a:xfrm>
          <a:prstGeom prst="rect">
            <a:avLst/>
          </a:prstGeom>
        </p:spPr>
      </p:pic>
      <p:sp>
        <p:nvSpPr>
          <p:cNvPr id="4" name="TextBox 3"/>
          <p:cNvSpPr txBox="1"/>
          <p:nvPr/>
        </p:nvSpPr>
        <p:spPr>
          <a:xfrm>
            <a:off x="152400" y="4104144"/>
            <a:ext cx="8839200" cy="2677656"/>
          </a:xfrm>
          <a:prstGeom prst="rect">
            <a:avLst/>
          </a:prstGeom>
          <a:noFill/>
        </p:spPr>
        <p:txBody>
          <a:bodyPr wrap="square" rtlCol="0">
            <a:spAutoFit/>
          </a:bodyPr>
          <a:lstStyle/>
          <a:p>
            <a:r>
              <a:rPr lang="en-US" sz="2800" b="1" dirty="0" smtClean="0"/>
              <a:t>To insure that mercury particles do not get scattered across the laboratory, elemental mercury spills require special attention.  Small mercury spills kits are relatively inexpensive and easy to use.  Larger spill cleanups may require specialized equipment to perform (mercury vacuum etc.).</a:t>
            </a:r>
            <a:endParaRPr lang="en-US" sz="2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p:cNvGraphicFramePr>
          <p:nvPr/>
        </p:nvGraphicFramePr>
        <p:xfrm>
          <a:off x="-800100" y="-895350"/>
          <a:ext cx="10934700" cy="8839200"/>
        </p:xfrm>
        <a:graphic>
          <a:graphicData uri="http://schemas.openxmlformats.org/presentationml/2006/ole">
            <p:oleObj spid="_x0000_s2050" name="Drawing" r:id="rId3" imgW="9820440" imgH="8467560" progId="">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219200"/>
            <a:ext cx="8382000" cy="5299912"/>
          </a:xfrm>
          <a:prstGeom prst="rect">
            <a:avLst/>
          </a:prstGeom>
        </p:spPr>
        <p:txBody>
          <a:bodyPr wrap="square">
            <a:spAutoFit/>
          </a:bodyPr>
          <a:lstStyle/>
          <a:p>
            <a:pPr marL="342900" indent="-342900">
              <a:spcBef>
                <a:spcPct val="20000"/>
              </a:spcBef>
              <a:buClr>
                <a:srgbClr val="003366"/>
              </a:buClr>
              <a:buFontTx/>
              <a:buChar char="•"/>
            </a:pPr>
            <a:r>
              <a:rPr lang="en-US" sz="3600" b="1" dirty="0" smtClean="0">
                <a:solidFill>
                  <a:schemeClr val="bg1"/>
                </a:solidFill>
                <a:latin typeface="Times New Roman" pitchFamily="18" charset="0"/>
              </a:rPr>
              <a:t>Chemical identity and components</a:t>
            </a:r>
          </a:p>
          <a:p>
            <a:pPr marL="342900" indent="-342900">
              <a:spcBef>
                <a:spcPct val="20000"/>
              </a:spcBef>
              <a:buClr>
                <a:srgbClr val="003366"/>
              </a:buClr>
              <a:buFontTx/>
              <a:buChar char="•"/>
            </a:pPr>
            <a:r>
              <a:rPr lang="en-US" sz="3600" b="1" dirty="0" smtClean="0">
                <a:solidFill>
                  <a:schemeClr val="bg1"/>
                </a:solidFill>
                <a:latin typeface="Times New Roman" pitchFamily="18" charset="0"/>
              </a:rPr>
              <a:t>Manufacturer - address/phone number</a:t>
            </a:r>
          </a:p>
          <a:p>
            <a:pPr marL="342900" indent="-342900">
              <a:spcBef>
                <a:spcPct val="20000"/>
              </a:spcBef>
              <a:buClr>
                <a:srgbClr val="003366"/>
              </a:buClr>
              <a:buFontTx/>
              <a:buChar char="•"/>
            </a:pPr>
            <a:r>
              <a:rPr lang="en-US" sz="3600" b="1" dirty="0" smtClean="0">
                <a:solidFill>
                  <a:schemeClr val="bg1"/>
                </a:solidFill>
                <a:latin typeface="Times New Roman" pitchFamily="18" charset="0"/>
              </a:rPr>
              <a:t>Physical &amp; chemical characteristics</a:t>
            </a:r>
          </a:p>
          <a:p>
            <a:pPr marL="342900" indent="-342900">
              <a:spcBef>
                <a:spcPct val="20000"/>
              </a:spcBef>
              <a:buClr>
                <a:srgbClr val="003366"/>
              </a:buClr>
              <a:buFontTx/>
              <a:buChar char="•"/>
            </a:pPr>
            <a:r>
              <a:rPr lang="en-US" sz="3600" b="1" dirty="0" smtClean="0">
                <a:solidFill>
                  <a:schemeClr val="bg1"/>
                </a:solidFill>
                <a:latin typeface="Times New Roman" pitchFamily="18" charset="0"/>
              </a:rPr>
              <a:t>Fire &amp; explosion hazard information</a:t>
            </a:r>
          </a:p>
          <a:p>
            <a:pPr marL="342900" indent="-342900">
              <a:spcBef>
                <a:spcPct val="20000"/>
              </a:spcBef>
              <a:buClr>
                <a:srgbClr val="003366"/>
              </a:buClr>
              <a:buFontTx/>
              <a:buChar char="•"/>
            </a:pPr>
            <a:r>
              <a:rPr lang="en-US" sz="3600" b="1" dirty="0" smtClean="0">
                <a:solidFill>
                  <a:schemeClr val="bg1"/>
                </a:solidFill>
                <a:latin typeface="Times New Roman" pitchFamily="18" charset="0"/>
              </a:rPr>
              <a:t>Personal protective equipment</a:t>
            </a:r>
          </a:p>
          <a:p>
            <a:pPr marL="342900" indent="-342900">
              <a:spcBef>
                <a:spcPct val="20000"/>
              </a:spcBef>
              <a:buClr>
                <a:srgbClr val="003366"/>
              </a:buClr>
              <a:buFontTx/>
              <a:buChar char="•"/>
            </a:pPr>
            <a:r>
              <a:rPr lang="en-US" sz="3600" b="1" dirty="0" smtClean="0">
                <a:solidFill>
                  <a:schemeClr val="bg1"/>
                </a:solidFill>
                <a:latin typeface="Times New Roman" pitchFamily="18" charset="0"/>
              </a:rPr>
              <a:t>Chemical exposure information</a:t>
            </a:r>
          </a:p>
          <a:p>
            <a:pPr marL="342900" indent="-342900">
              <a:spcBef>
                <a:spcPct val="20000"/>
              </a:spcBef>
              <a:buClr>
                <a:srgbClr val="003366"/>
              </a:buClr>
              <a:buFontTx/>
              <a:buChar char="•"/>
            </a:pPr>
            <a:r>
              <a:rPr lang="en-US" sz="3600" b="1" dirty="0" smtClean="0">
                <a:solidFill>
                  <a:schemeClr val="bg1"/>
                </a:solidFill>
                <a:latin typeface="Times New Roman" pitchFamily="18" charset="0"/>
              </a:rPr>
              <a:t>Spill information</a:t>
            </a:r>
          </a:p>
          <a:p>
            <a:pPr marL="342900" indent="-342900">
              <a:spcBef>
                <a:spcPct val="20000"/>
              </a:spcBef>
              <a:buClr>
                <a:srgbClr val="003366"/>
              </a:buClr>
              <a:buFontTx/>
              <a:buChar char="•"/>
            </a:pPr>
            <a:r>
              <a:rPr lang="en-US" sz="3600" b="1" dirty="0" smtClean="0">
                <a:solidFill>
                  <a:schemeClr val="bg1"/>
                </a:solidFill>
                <a:latin typeface="Times New Roman" pitchFamily="18" charset="0"/>
              </a:rPr>
              <a:t>Disposal information</a:t>
            </a:r>
            <a:endParaRPr lang="en-US" sz="3600" b="1" dirty="0">
              <a:solidFill>
                <a:schemeClr val="bg1"/>
              </a:solidFill>
              <a:latin typeface="Times New Roman" pitchFamily="18" charset="0"/>
            </a:endParaRPr>
          </a:p>
        </p:txBody>
      </p:sp>
      <p:sp>
        <p:nvSpPr>
          <p:cNvPr id="5" name="TextBox 4"/>
          <p:cNvSpPr txBox="1"/>
          <p:nvPr/>
        </p:nvSpPr>
        <p:spPr>
          <a:xfrm>
            <a:off x="1219200" y="282714"/>
            <a:ext cx="6858000" cy="707886"/>
          </a:xfrm>
          <a:prstGeom prst="rect">
            <a:avLst/>
          </a:prstGeom>
          <a:noFill/>
        </p:spPr>
        <p:txBody>
          <a:bodyPr wrap="square" rtlCol="0">
            <a:spAutoFit/>
          </a:bodyPr>
          <a:lstStyle/>
          <a:p>
            <a:r>
              <a:rPr lang="en-US" sz="4000" b="1" dirty="0" smtClean="0"/>
              <a:t>Material Safety Data Sheets</a:t>
            </a:r>
            <a:endParaRPr lang="en-US" sz="40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2008 ERG.png"/>
          <p:cNvPicPr>
            <a:picLocks noChangeAspect="1"/>
          </p:cNvPicPr>
          <p:nvPr/>
        </p:nvPicPr>
        <p:blipFill>
          <a:blip r:embed="rId2" cstate="print"/>
          <a:stretch>
            <a:fillRect/>
          </a:stretch>
        </p:blipFill>
        <p:spPr>
          <a:xfrm>
            <a:off x="-1" y="0"/>
            <a:ext cx="5128327" cy="6858000"/>
          </a:xfrm>
          <a:prstGeom prst="rect">
            <a:avLst/>
          </a:prstGeom>
        </p:spPr>
      </p:pic>
      <p:sp>
        <p:nvSpPr>
          <p:cNvPr id="3" name="TextBox 2"/>
          <p:cNvSpPr txBox="1"/>
          <p:nvPr/>
        </p:nvSpPr>
        <p:spPr>
          <a:xfrm>
            <a:off x="5257800" y="663000"/>
            <a:ext cx="3657600" cy="5509200"/>
          </a:xfrm>
          <a:prstGeom prst="rect">
            <a:avLst/>
          </a:prstGeom>
          <a:noFill/>
          <a:ln w="76200">
            <a:solidFill>
              <a:schemeClr val="bg1"/>
            </a:solidFill>
          </a:ln>
        </p:spPr>
        <p:txBody>
          <a:bodyPr wrap="square" rtlCol="0">
            <a:spAutoFit/>
          </a:bodyPr>
          <a:lstStyle/>
          <a:p>
            <a:pPr algn="ctr"/>
            <a:r>
              <a:rPr lang="en-US" sz="4400" b="1" dirty="0" smtClean="0">
                <a:ln w="76200">
                  <a:noFill/>
                </a:ln>
              </a:rPr>
              <a:t>Use more than one source to identify chemical hazards.  The ERG is a good source of basic information.</a:t>
            </a:r>
            <a:endParaRPr lang="en-US" sz="4400" b="1" dirty="0">
              <a:ln w="76200">
                <a:noFill/>
              </a:l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04800" y="152400"/>
            <a:ext cx="8534400" cy="533400"/>
          </a:xfrm>
          <a:prstGeom prst="rect">
            <a:avLst/>
          </a:prstGeom>
          <a:noFill/>
          <a:ln w="76200">
            <a:solidFill>
              <a:srgbClr val="FF0000"/>
            </a:solidFill>
            <a:miter lim="800000"/>
            <a:headEnd/>
            <a:tailEnd/>
          </a:ln>
          <a:effectLst/>
        </p:spPr>
        <p:txBody>
          <a:bodyPr>
            <a:spAutoFit/>
          </a:bodyPr>
          <a:lstStyle/>
          <a:p>
            <a:pPr algn="ctr">
              <a:spcBef>
                <a:spcPct val="50000"/>
              </a:spcBef>
            </a:pPr>
            <a:r>
              <a:rPr lang="en-US" sz="2800" b="1" dirty="0"/>
              <a:t>Excellent Source of Respiratory Protection Information</a:t>
            </a:r>
          </a:p>
        </p:txBody>
      </p:sp>
      <p:pic>
        <p:nvPicPr>
          <p:cNvPr id="3" name="Picture 4" descr="NPG 1"/>
          <p:cNvPicPr>
            <a:picLocks noChangeAspect="1" noChangeArrowheads="1"/>
          </p:cNvPicPr>
          <p:nvPr/>
        </p:nvPicPr>
        <p:blipFill>
          <a:blip r:embed="rId2" cstate="print"/>
          <a:srcRect/>
          <a:stretch>
            <a:fillRect/>
          </a:stretch>
        </p:blipFill>
        <p:spPr bwMode="auto">
          <a:xfrm>
            <a:off x="0" y="838200"/>
            <a:ext cx="9144000" cy="6019800"/>
          </a:xfrm>
          <a:prstGeom prst="rect">
            <a:avLst/>
          </a:prstGeom>
          <a:noFill/>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479</TotalTime>
  <Words>1056</Words>
  <Application>Microsoft Office PowerPoint</Application>
  <PresentationFormat>On-screen Show (4:3)</PresentationFormat>
  <Paragraphs>89</Paragraphs>
  <Slides>42</Slides>
  <Notes>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5" baseType="lpstr">
      <vt:lpstr>Office Theme</vt:lpstr>
      <vt:lpstr>Apex</vt:lpstr>
      <vt:lpstr>Drawing</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FLAMMABLE LIQUIDS</vt:lpstr>
      <vt:lpstr>Slide 41</vt:lpstr>
      <vt:lpstr>Slide 42</vt:lpstr>
    </vt:vector>
  </TitlesOfParts>
  <Company>University of Georgia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Wesley Kolar</dc:creator>
  <cp:lastModifiedBy>Wesley Kolar</cp:lastModifiedBy>
  <cp:revision>83</cp:revision>
  <dcterms:created xsi:type="dcterms:W3CDTF">2011-10-20T20:03:50Z</dcterms:created>
  <dcterms:modified xsi:type="dcterms:W3CDTF">2011-11-09T19:53:11Z</dcterms:modified>
</cp:coreProperties>
</file>